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heme/theme3.xml" ContentType="application/vnd.openxmlformats-officedocument.them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1" r:id="rId2"/>
  </p:sldMasterIdLst>
  <p:notesMasterIdLst>
    <p:notesMasterId r:id="rId11"/>
  </p:notesMasterIdLst>
  <p:sldIdLst>
    <p:sldId id="288" r:id="rId3"/>
    <p:sldId id="258" r:id="rId4"/>
    <p:sldId id="339" r:id="rId5"/>
    <p:sldId id="340" r:id="rId6"/>
    <p:sldId id="341" r:id="rId7"/>
    <p:sldId id="344" r:id="rId8"/>
    <p:sldId id="345" r:id="rId9"/>
    <p:sldId id="292" r:id="rId10"/>
  </p:sldIdLst>
  <p:sldSz cx="8640763" cy="5940425"/>
  <p:notesSz cx="6834188" cy="9979025"/>
  <p:embeddedFontLst>
    <p:embeddedFont>
      <p:font typeface="华文行楷" pitchFamily="2" charset="-122"/>
      <p:regular r:id="rId12"/>
    </p:embeddedFont>
    <p:embeddedFont>
      <p:font typeface="微软雅黑" pitchFamily="34" charset="-122"/>
      <p:regular r:id="rId13"/>
      <p:bold r:id="rId14"/>
    </p:embeddedFont>
    <p:embeddedFont>
      <p:font typeface="楷体_GB2312" charset="-122"/>
      <p:regular r:id="rId15"/>
    </p:embeddedFont>
    <p:embeddedFont>
      <p:font typeface="黑体" pitchFamily="49" charset="-122"/>
      <p:regular r:id="rId16"/>
    </p:embeddedFont>
    <p:embeddedFont>
      <p:font typeface="Calibri" pitchFamily="34" charset="0"/>
      <p:regular r:id="rId17"/>
      <p:bold r:id="rId18"/>
      <p:italic r:id="rId19"/>
      <p:boldItalic r:id="rId20"/>
    </p:embeddedFont>
    <p:embeddedFont>
      <p:font typeface="仿宋" pitchFamily="49" charset="-122"/>
      <p:regular r:id="rId21"/>
    </p:embeddedFont>
    <p:embeddedFont>
      <p:font typeface="华文中宋" pitchFamily="2" charset="-122"/>
      <p:regular r:id="rId22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26" autoAdjust="0"/>
    <p:restoredTop sz="94556" autoAdjust="0"/>
  </p:normalViewPr>
  <p:slideViewPr>
    <p:cSldViewPr>
      <p:cViewPr>
        <p:scale>
          <a:sx n="92" d="100"/>
          <a:sy n="92" d="100"/>
        </p:scale>
        <p:origin x="-198" y="252"/>
      </p:cViewPr>
      <p:guideLst>
        <p:guide orient="horz" pos="1868"/>
        <p:guide pos="276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10.fntdata"/><Relationship Id="rId7" Type="http://schemas.openxmlformats.org/officeDocument/2006/relationships/slide" Target="slides/slide5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font" Target="fonts/font4.fntdata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8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3.fntdata"/><Relationship Id="rId22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2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653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695325" y="747713"/>
            <a:ext cx="5443538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</p:spPr>
      </p:sp>
      <p:sp>
        <p:nvSpPr>
          <p:cNvPr id="1048654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655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6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FCB64A2D-4806-4BFB-9E6E-E54B6580D7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3091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 1"/>
          <p:cNvSpPr>
            <a:spLocks noGrp="1"/>
          </p:cNvSpPr>
          <p:nvPr>
            <p:ph type="ctrTitle"/>
          </p:nvPr>
        </p:nvSpPr>
        <p:spPr>
          <a:xfrm>
            <a:off x="648058" y="1845392"/>
            <a:ext cx="7344648" cy="1273341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4" name="副标题 2"/>
          <p:cNvSpPr>
            <a:spLocks noGrp="1"/>
          </p:cNvSpPr>
          <p:nvPr>
            <p:ph type="subTitle" idx="1"/>
          </p:nvPr>
        </p:nvSpPr>
        <p:spPr>
          <a:xfrm>
            <a:off x="1296115" y="3366242"/>
            <a:ext cx="6048534" cy="151810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04859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1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标题 1"/>
          <p:cNvSpPr>
            <a:spLocks noGrp="1"/>
          </p:cNvSpPr>
          <p:nvPr>
            <p:ph type="title"/>
          </p:nvPr>
        </p:nvSpPr>
        <p:spPr>
          <a:xfrm>
            <a:off x="682562" y="3817275"/>
            <a:ext cx="7344648" cy="117983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7" name="文本占位符 2"/>
          <p:cNvSpPr>
            <a:spLocks noGrp="1"/>
          </p:cNvSpPr>
          <p:nvPr>
            <p:ph type="body" idx="1"/>
          </p:nvPr>
        </p:nvSpPr>
        <p:spPr>
          <a:xfrm>
            <a:off x="682562" y="2517807"/>
            <a:ext cx="7344648" cy="129946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2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2" name="内容占位符 2"/>
          <p:cNvSpPr>
            <a:spLocks noGrp="1"/>
          </p:cNvSpPr>
          <p:nvPr>
            <p:ph sz="half" idx="1"/>
          </p:nvPr>
        </p:nvSpPr>
        <p:spPr>
          <a:xfrm>
            <a:off x="432039" y="1039578"/>
            <a:ext cx="3816337" cy="293996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3" name="内容占位符 3"/>
          <p:cNvSpPr>
            <a:spLocks noGrp="1"/>
          </p:cNvSpPr>
          <p:nvPr>
            <p:ph sz="half" idx="2"/>
          </p:nvPr>
        </p:nvSpPr>
        <p:spPr>
          <a:xfrm>
            <a:off x="4392389" y="1039578"/>
            <a:ext cx="3816337" cy="293996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标题 1"/>
          <p:cNvSpPr>
            <a:spLocks noGrp="1"/>
          </p:cNvSpPr>
          <p:nvPr>
            <p:ph type="title"/>
          </p:nvPr>
        </p:nvSpPr>
        <p:spPr>
          <a:xfrm>
            <a:off x="432039" y="237894"/>
            <a:ext cx="7776687" cy="990072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8" name="文本占位符 2"/>
          <p:cNvSpPr>
            <a:spLocks noGrp="1"/>
          </p:cNvSpPr>
          <p:nvPr>
            <p:ph type="body" idx="1"/>
          </p:nvPr>
        </p:nvSpPr>
        <p:spPr>
          <a:xfrm>
            <a:off x="432038" y="1329723"/>
            <a:ext cx="3817838" cy="5541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39" name="内容占位符 3"/>
          <p:cNvSpPr>
            <a:spLocks noGrp="1"/>
          </p:cNvSpPr>
          <p:nvPr>
            <p:ph sz="half" idx="2"/>
          </p:nvPr>
        </p:nvSpPr>
        <p:spPr>
          <a:xfrm>
            <a:off x="432038" y="1883888"/>
            <a:ext cx="3817838" cy="34226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0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89395" y="1329723"/>
            <a:ext cx="3819338" cy="5541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1" name="内容占位符 5"/>
          <p:cNvSpPr>
            <a:spLocks noGrp="1"/>
          </p:cNvSpPr>
          <p:nvPr>
            <p:ph sz="quarter" idx="4"/>
          </p:nvPr>
        </p:nvSpPr>
        <p:spPr>
          <a:xfrm>
            <a:off x="4389395" y="1883888"/>
            <a:ext cx="3819338" cy="34226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0A447-D444-4E38-ADD7-8DD7464AC03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标题 1"/>
          <p:cNvSpPr>
            <a:spLocks noGrp="1"/>
          </p:cNvSpPr>
          <p:nvPr>
            <p:ph type="title"/>
          </p:nvPr>
        </p:nvSpPr>
        <p:spPr>
          <a:xfrm>
            <a:off x="432044" y="236517"/>
            <a:ext cx="2842751" cy="100657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46" name="内容占位符 2"/>
          <p:cNvSpPr>
            <a:spLocks noGrp="1"/>
          </p:cNvSpPr>
          <p:nvPr>
            <p:ph idx="1"/>
          </p:nvPr>
        </p:nvSpPr>
        <p:spPr>
          <a:xfrm>
            <a:off x="3378299" y="236527"/>
            <a:ext cx="4830427" cy="506998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7" name="文本占位符 3"/>
          <p:cNvSpPr>
            <a:spLocks noGrp="1"/>
          </p:cNvSpPr>
          <p:nvPr>
            <p:ph type="body" sz="half" idx="2"/>
          </p:nvPr>
        </p:nvSpPr>
        <p:spPr>
          <a:xfrm>
            <a:off x="432044" y="1243093"/>
            <a:ext cx="2842751" cy="40634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5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A9FA-12EF-49CB-90D3-8A8AF956058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标题 1"/>
          <p:cNvSpPr>
            <a:spLocks noGrp="1"/>
          </p:cNvSpPr>
          <p:nvPr>
            <p:ph type="title"/>
          </p:nvPr>
        </p:nvSpPr>
        <p:spPr>
          <a:xfrm>
            <a:off x="1693650" y="4158301"/>
            <a:ext cx="5184458" cy="49091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6" name="图片占位符 2"/>
          <p:cNvSpPr>
            <a:spLocks noGrp="1"/>
          </p:cNvSpPr>
          <p:nvPr>
            <p:ph type="pic" idx="1"/>
          </p:nvPr>
        </p:nvSpPr>
        <p:spPr>
          <a:xfrm>
            <a:off x="1693650" y="530789"/>
            <a:ext cx="5184458" cy="356425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1048617" name="文本占位符 3"/>
          <p:cNvSpPr>
            <a:spLocks noGrp="1"/>
          </p:cNvSpPr>
          <p:nvPr>
            <p:ph type="body" sz="half" idx="2"/>
          </p:nvPr>
        </p:nvSpPr>
        <p:spPr>
          <a:xfrm>
            <a:off x="1693650" y="4649218"/>
            <a:ext cx="5184458" cy="69717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1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6314-14C3-4B08-B677-206DD756B73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2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2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39083-3954-45D9-9EF5-975BA40E9B9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竖排标题 1"/>
          <p:cNvSpPr>
            <a:spLocks noGrp="1"/>
          </p:cNvSpPr>
          <p:nvPr>
            <p:ph type="title" orient="vert"/>
          </p:nvPr>
        </p:nvSpPr>
        <p:spPr>
          <a:xfrm>
            <a:off x="6264553" y="178767"/>
            <a:ext cx="1944172" cy="3800771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06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32038" y="178767"/>
            <a:ext cx="5688502" cy="3800771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0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D27A1-5241-431B-8F81-A6FD38984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89DB-C536-4507-AE02-86ED25FD858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68148" y="1724374"/>
            <a:ext cx="6804601" cy="561040"/>
          </a:xfrm>
        </p:spPr>
        <p:txBody>
          <a:bodyPr lIns="90170" tIns="46990" rIns="90170" bIns="46990">
            <a:normAutofit/>
          </a:bodyPr>
          <a:lstStyle>
            <a:lvl1pPr algn="l">
              <a:buFont typeface="Arial" panose="020B0604020202020204" pitchFamily="34" charset="0"/>
              <a:buNone/>
              <a:defRPr b="1">
                <a:sym typeface="Arial" panose="020B0604020202020204" pitchFamily="34" charset="0"/>
              </a:defRPr>
            </a:lvl1pPr>
          </a:lstStyle>
          <a:p>
            <a:pPr lvl="0"/>
            <a:r>
              <a:rPr lang="zh-CN" altLang="en-US" noProof="0" smtClean="0">
                <a:sym typeface="Arial" panose="020B0604020202020204" pitchFamily="34" charset="0"/>
              </a:rPr>
              <a:t>单击此处编辑母版标题样式</a:t>
            </a:r>
            <a:endParaRPr lang="zh-CN" altLang="zh-CN" noProof="0" dirty="0" smtClean="0">
              <a:sym typeface="Arial" panose="020B060402020202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66649" y="2347294"/>
            <a:ext cx="6804601" cy="499162"/>
          </a:xfrm>
        </p:spPr>
        <p:txBody>
          <a:bodyPr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zh-CN" noProof="0" dirty="0" smtClean="0"/>
          </a:p>
        </p:txBody>
      </p:sp>
      <p:sp>
        <p:nvSpPr>
          <p:cNvPr id="2052" name="Line 4"/>
          <p:cNvSpPr>
            <a:spLocks noChangeShapeType="1"/>
          </p:cNvSpPr>
          <p:nvPr/>
        </p:nvSpPr>
        <p:spPr bwMode="auto">
          <a:xfrm>
            <a:off x="1530136" y="1786257"/>
            <a:ext cx="1501" cy="996946"/>
          </a:xfrm>
          <a:prstGeom prst="line">
            <a:avLst/>
          </a:prstGeom>
          <a:noFill/>
          <a:ln w="69850" cap="flat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639932" y="2970274"/>
            <a:ext cx="4422438" cy="561300"/>
          </a:xfrm>
        </p:spPr>
        <p:txBody>
          <a:bodyPr anchor="b"/>
          <a:lstStyle>
            <a:lvl1pPr algn="l">
              <a:defRPr sz="36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639932" y="3531577"/>
            <a:ext cx="4422438" cy="2117348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grpSp>
        <p:nvGrpSpPr>
          <p:cNvPr id="8" name="Group 6"/>
          <p:cNvGrpSpPr/>
          <p:nvPr/>
        </p:nvGrpSpPr>
        <p:grpSpPr bwMode="auto">
          <a:xfrm>
            <a:off x="790573" y="1663870"/>
            <a:ext cx="2449710" cy="1059377"/>
            <a:chOff x="0" y="0"/>
            <a:chExt cx="4082" cy="1927"/>
          </a:xfrm>
        </p:grpSpPr>
        <p:sp>
          <p:nvSpPr>
            <p:cNvPr id="9" name="Rectangle 7" descr="#wm#_55_07_*Z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Rectangle 8" descr="#wm#_55_07_*Z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Rectangle 9" descr="#wm#_55_07_*Z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Rectangle 10" descr="#wm#_55_07_*Z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Rectangle 11" descr="#wm#_55_07_*Z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6914" y="537643"/>
            <a:ext cx="7776687" cy="73209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32039" y="1386102"/>
            <a:ext cx="3816337" cy="392040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392389" y="1386102"/>
            <a:ext cx="3816337" cy="392040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5554" y="316273"/>
            <a:ext cx="7452658" cy="114820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95557" y="1456230"/>
            <a:ext cx="3655822" cy="7136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5557" y="2169909"/>
            <a:ext cx="3655822" cy="31916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74388" y="1456230"/>
            <a:ext cx="3673825" cy="7136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374388" y="2169909"/>
            <a:ext cx="3673825" cy="31916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 descr="#wm#_55_42_*Z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2242698" y="3316739"/>
            <a:ext cx="0" cy="809934"/>
          </a:xfrm>
          <a:prstGeom prst="line">
            <a:avLst/>
          </a:prstGeom>
          <a:noFill/>
          <a:ln w="69850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rmAutofit fontScale="25000" lnSpcReduction="20000"/>
          </a:bodyPr>
          <a:lstStyle/>
          <a:p>
            <a:endParaRPr lang="zh-CN" altLang="en-US"/>
          </a:p>
        </p:txBody>
      </p:sp>
      <p:sp>
        <p:nvSpPr>
          <p:cNvPr id="3" name="标题 1"/>
          <p:cNvSpPr>
            <a:spLocks noGrp="1"/>
          </p:cNvSpPr>
          <p:nvPr>
            <p:ph type="title" hasCustomPrompt="1"/>
          </p:nvPr>
        </p:nvSpPr>
        <p:spPr>
          <a:xfrm>
            <a:off x="2330286" y="3155753"/>
            <a:ext cx="4231933" cy="748400"/>
          </a:xfrm>
        </p:spPr>
        <p:txBody>
          <a:bodyPr anchor="ctr" anchorCtr="0">
            <a:normAutofit/>
          </a:bodyPr>
          <a:lstStyle>
            <a:lvl1pPr>
              <a:defRPr sz="4900">
                <a:latin typeface="+mj-lt"/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330286" y="3876091"/>
            <a:ext cx="4231933" cy="31807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800"/>
            </a:lvl1pPr>
          </a:lstStyle>
          <a:p>
            <a:pPr lvl="0"/>
            <a:r>
              <a:rPr lang="zh-CN" altLang="en-US" noProof="0" dirty="0" smtClean="0"/>
              <a:t>单击此处编辑副标题</a:t>
            </a:r>
            <a:endParaRPr lang="zh-CN" altLang="zh-CN" noProof="0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42" y="152968"/>
            <a:ext cx="1496991" cy="106189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95180" y="616046"/>
            <a:ext cx="3020865" cy="1386100"/>
          </a:xfrm>
        </p:spPr>
        <p:txBody>
          <a:bodyPr anchor="t" anchorCtr="0">
            <a:noAutofit/>
          </a:bodyPr>
          <a:lstStyle>
            <a:lvl1pPr algn="l">
              <a:defRPr sz="40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793462" y="635297"/>
            <a:ext cx="4231933" cy="46806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95180" y="2002143"/>
            <a:ext cx="3020865" cy="330161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0"/>
          </p:nvPr>
        </p:nvSpPr>
        <p:spPr>
          <a:xfrm>
            <a:off x="603077" y="5409640"/>
            <a:ext cx="2016178" cy="41253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>
          <a:xfrm>
            <a:off x="6007470" y="5409640"/>
            <a:ext cx="2016178" cy="412530"/>
          </a:xfrm>
        </p:spPr>
        <p:txBody>
          <a:bodyPr/>
          <a:lstStyle/>
          <a:p>
            <a:fld id="{9F416314-14C3-4B08-B677-206DD756B73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110229" y="237894"/>
            <a:ext cx="1098496" cy="5068612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32039" y="237894"/>
            <a:ext cx="6474056" cy="50686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3628" y="353997"/>
            <a:ext cx="7453508" cy="503299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3077" y="5409640"/>
            <a:ext cx="2016178" cy="41253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035547" y="5409640"/>
            <a:ext cx="2016178" cy="412530"/>
          </a:xfrm>
        </p:spPr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32039" y="238352"/>
            <a:ext cx="7776687" cy="99007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4857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32039" y="1386101"/>
            <a:ext cx="7776687" cy="391994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432038" y="5505897"/>
            <a:ext cx="2016178" cy="31718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2952262" y="5505897"/>
            <a:ext cx="2736241" cy="31718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192547" y="5505897"/>
            <a:ext cx="2016178" cy="317188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8B75710-CA12-45CD-8C42-3EA353848B0F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 bwMode="auto">
          <a:xfrm>
            <a:off x="306028" y="288773"/>
            <a:ext cx="2449716" cy="1058825"/>
            <a:chOff x="0" y="0"/>
            <a:chExt cx="4082" cy="1927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16914" y="1379462"/>
            <a:ext cx="7776687" cy="732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单击此处编辑母版标题样式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2039" y="2197402"/>
            <a:ext cx="7776687" cy="3109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32038" y="5409640"/>
            <a:ext cx="2016178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52262" y="5409640"/>
            <a:ext cx="2736241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192547" y="5409640"/>
            <a:ext cx="2016178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425D"/>
          </a:solidFill>
          <a:latin typeface="+mj-ea"/>
          <a:ea typeface="+mj-ea"/>
          <a:cs typeface="+mj-cs"/>
          <a:sym typeface="Arial" panose="020B0604020202020204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00" y="-29333"/>
            <a:ext cx="8673766" cy="6032098"/>
          </a:xfrm>
          <a:prstGeom prst="rect">
            <a:avLst/>
          </a:prstGeom>
        </p:spPr>
      </p:pic>
      <p:pic>
        <p:nvPicPr>
          <p:cNvPr id="209715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227349"/>
            <a:ext cx="1326117" cy="1167918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4" name="矩形 3"/>
          <p:cNvSpPr/>
          <p:nvPr/>
        </p:nvSpPr>
        <p:spPr>
          <a:xfrm>
            <a:off x="1082713" y="1457604"/>
            <a:ext cx="6417117" cy="95206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/>
            <a:r>
              <a:rPr lang="zh-TW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繁黑體 Std B" pitchFamily="34" charset="-128"/>
                <a:ea typeface="Adobe 繁黑體 Std B" pitchFamily="34" charset="-128"/>
              </a:rPr>
              <a:t>陽光能源集團電子報</a:t>
            </a:r>
            <a:endParaRPr lang="zh-CN" altLang="en-US" sz="5400" b="1" cap="all" noProof="1"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1048585" name="矩形 8"/>
          <p:cNvSpPr/>
          <p:nvPr/>
        </p:nvSpPr>
        <p:spPr>
          <a:xfrm>
            <a:off x="4567212" y="4974651"/>
            <a:ext cx="364074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2020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第十八期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图片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62" y="1"/>
            <a:ext cx="8650326" cy="597709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矩形 8"/>
          <p:cNvSpPr/>
          <p:nvPr/>
        </p:nvSpPr>
        <p:spPr>
          <a:xfrm>
            <a:off x="3985041" y="3361719"/>
            <a:ext cx="4127063" cy="5078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立足平凡崗位  展現巾幗</a:t>
            </a:r>
            <a:r>
              <a:rPr lang="zh-TW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風</a:t>
            </a:r>
            <a:r>
              <a:rPr lang="zh-TW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采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EE256"/>
            </a:gs>
            <a:gs pos="61000">
              <a:srgbClr val="52762D">
                <a:alpha val="70000"/>
                <a:lumMod val="94000"/>
              </a:srgbClr>
            </a:gs>
          </a:gsLst>
          <a:lin ang="5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319271" y="372412"/>
            <a:ext cx="4002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立足平凡崗位  展現巾幗風采</a:t>
            </a:r>
            <a:endParaRPr lang="en-US" altLang="zh-CN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653415" y="1310005"/>
            <a:ext cx="7579360" cy="3538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在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組件公司陽光二車間有這樣壹個集體，她們個個是精英，是產線上的多面手，她們以“保產量、提質量、降成本、促安全”為中心開展工作，把產品質量作為工作的重中之重，不斷加強班組建設，營造“家”氛圍，增強班組凝聚力，在自己的崗位上兢兢業業、認真履職，為公司全體女員工做出了表率。 她們就是返修工序的女工們。今年，返修班組獲得“錦州市濱海新區三八紅旗集體”榮譽稱號。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TW" altLang="en-US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壹、講責任、比擔當，展現巾幗新作為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返修工序是保證質量的關鍵工序，在整個生產工作中起到承上啟下的關鍵作用，</a:t>
            </a:r>
            <a:endParaRPr lang="zh-TW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32094" y="851768"/>
            <a:ext cx="36004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b="1" dirty="0" smtClean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楷体_GB2312" panose="02010609030101010101" charset="-122"/>
              </a:rPr>
              <a:t>——</a:t>
            </a:r>
            <a:r>
              <a:rPr lang="zh-TW" altLang="en-US" sz="1400" b="1" dirty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楷体_GB2312" panose="02010609030101010101" charset="-122"/>
              </a:rPr>
              <a:t>錦州市濱海新區三八紅旗集體先進事跡</a:t>
            </a:r>
            <a:endParaRPr lang="zh-CN" altLang="en-US" sz="1400" dirty="0">
              <a:solidFill>
                <a:srgbClr val="0070C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9" name="图片 8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展陽光風采系列報道（五）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83540" y="335280"/>
            <a:ext cx="8034020" cy="5015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訂單是否能完成合格率，能否圓滿完成客戶訂單和公司年生產經營目標，都要依靠返修工序手工來完成。陽光二車間返修工序的女員工充分發揮細心、耐心、熱心的性格特點，履職盡責、愛崗敬業。她們熟練掌握生產前道工序的所有工作技能，每日面對男員工都皺眉的勞動強度，她們以堅強的毅力、充足的幹勁、高度的責任感，及時處理各種不良組件中需要返修的問題，細心的對返修過的組件進行自檢，減少了不良組件的產生。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TW" altLang="en-US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二、講奉獻、比標準，展現巾幗新風貌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女性之美，美在用善良、溫和、柔美、堅韌詮釋的品格之美，女性之美，美在用無私奉獻愛崗敬業演繹的奮鬥之美。為高質量、高標準的完成客戶訂單和公司生產目標，返修工序的女工們舍小家顧大家，落實崗位責任，嚴格把關，不留死角，努力完成公司各項生產任務。</a:t>
            </a:r>
            <a:endParaRPr lang="zh-TW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6" name="图片 5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展陽光風采系列報道（五）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631702" y="199132"/>
            <a:ext cx="7623810" cy="4030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在生產夏普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260W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265W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270W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275W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組件過程中，使用的茂迪電池來料出現了問題，導致返修率達到百分之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40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以上，為了完成生產計劃，按時發貨，員工主動的跟隨班長加班加點忘我工作，直到所有的返修組件全部返修完後才離開公司，她們任勞任怨、甘於奉獻的工作作風和實幹精神，彰顯出巾幗不讓須眉的精神風貌。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TW" altLang="en-US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三、講管理、比創新，展現巾幗新形象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陽光二車間返修工序以自主管理、創新管理為班組健康發展的目標，讓班組的每壹個人都參與到班組事務管理當中，各負其責、相互協作、相互監督，共同建設和管理班組，讓班組有序、健康的發展。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10" name="图片 9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展陽光風采系列報道（五）</a:t>
            </a:r>
            <a:endParaRPr lang="zh-CN" altLang="zh-CN" sz="1600" b="1" dirty="0" smtClean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515620" y="210185"/>
            <a:ext cx="7973695" cy="452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在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推動班組自主管理上，她們發揚履職盡責、求實創新、誠信團結、同辱共榮的精神，工作壹刻不放松。實際工作中，他們創新思維，制定了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第壹時間告知制度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即在每塊組件的返修前，發現產線返修組件過多後她們第壹時間通知班線長，說明情況、反應問題及解決措施。本著我的崗位我負責，我的工作我盡責的工作態度，帶頭帶動前道各工序有效進行。在班組推進自主管理後，班組整體精神面貌得到了質的提升，員工積極性增強了，工作效率提高了，同時也帶動了整個生產部的管理工作更加規範具體。她們懂管理、善創新，展現了新時代巾幗女性的新形象。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陽光二車間返修工序的“娘子軍”們在平凡的工作崗位上，做出了不平凡的成績，展現了巾幗新作為、新風貌、新形象，以責任和擔當贏得了尊重，未來的工作中，她們</a:t>
            </a:r>
            <a:endParaRPr lang="zh-CN" alt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6" name="图片 5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展阳光风采系列报道（</a:t>
            </a:r>
            <a:r>
              <a:rPr lang="zh-CN" altLang="en-US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五</a:t>
            </a:r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554355" y="419493"/>
            <a:ext cx="7579995" cy="988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將以飽滿的熱情，務實的作風，樂於奉獻、勇於創新，把“忠誠、執著、擔當、有為”的理念融入到工作中，為公司發展貢獻力量！</a:t>
            </a:r>
            <a:endParaRPr lang="zh-TW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6" name="图片 5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展陽光風采系列報道（五）</a:t>
            </a:r>
            <a:endParaRPr lang="zh-CN" altLang="zh-CN" sz="1600" b="1" dirty="0" smtClean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817" y="1829511"/>
            <a:ext cx="7275799" cy="25900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捕获_副本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9600" y="-8800"/>
            <a:ext cx="8667165" cy="5960960"/>
          </a:xfrm>
          <a:prstGeom prst="rect">
            <a:avLst/>
          </a:prstGeom>
        </p:spPr>
      </p:pic>
      <p:sp>
        <p:nvSpPr>
          <p:cNvPr id="1048592" name="矩形 2"/>
          <p:cNvSpPr>
            <a:spLocks noChangeArrowheads="1"/>
          </p:cNvSpPr>
          <p:nvPr/>
        </p:nvSpPr>
        <p:spPr bwMode="auto">
          <a:xfrm>
            <a:off x="6253156" y="4980794"/>
            <a:ext cx="2316636" cy="584763"/>
          </a:xfrm>
          <a:prstGeom prst="rect">
            <a:avLst/>
          </a:prstGeom>
          <a:noFill/>
          <a:ln>
            <a:noFill/>
          </a:ln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2020-4-29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71*i*2"/>
  <p:tag name="KSO_WM_UNIT_TEMPLATE_CATEGORY" val="custom"/>
  <p:tag name="KSO_WM_UNIT_TEMPLATE_INDEX" val="5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电子报第十八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_2">
  <a:themeElements>
    <a:clrScheme name="自定义 28">
      <a:dk1>
        <a:srgbClr val="FF425D"/>
      </a:dk1>
      <a:lt1>
        <a:srgbClr val="FFFFFF"/>
      </a:lt1>
      <a:dk2>
        <a:srgbClr val="FF0000"/>
      </a:dk2>
      <a:lt2>
        <a:srgbClr val="808080"/>
      </a:lt2>
      <a:accent1>
        <a:srgbClr val="5CA7BA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_2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默认设计模板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电子报第十八期</Template>
  <TotalTime>5</TotalTime>
  <Words>1121</Words>
  <Application>Microsoft Office PowerPoint</Application>
  <PresentationFormat>自定义</PresentationFormat>
  <Paragraphs>32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8</vt:i4>
      </vt:variant>
    </vt:vector>
  </HeadingPairs>
  <TitlesOfParts>
    <vt:vector size="20" baseType="lpstr">
      <vt:lpstr>Arial</vt:lpstr>
      <vt:lpstr>宋体</vt:lpstr>
      <vt:lpstr>华文行楷</vt:lpstr>
      <vt:lpstr>微软雅黑</vt:lpstr>
      <vt:lpstr>楷体_GB2312</vt:lpstr>
      <vt:lpstr>黑体</vt:lpstr>
      <vt:lpstr>Calibri</vt:lpstr>
      <vt:lpstr>仿宋</vt:lpstr>
      <vt:lpstr>华文中宋</vt:lpstr>
      <vt:lpstr>Adobe 繁黑體 Std B</vt:lpstr>
      <vt:lpstr>电子报第十八期</vt:lpstr>
      <vt:lpstr>默认设计模板_2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User</cp:lastModifiedBy>
  <cp:revision>1</cp:revision>
  <dcterms:created xsi:type="dcterms:W3CDTF">2020-04-30T07:33:14Z</dcterms:created>
  <dcterms:modified xsi:type="dcterms:W3CDTF">2020-04-30T07:38:58Z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2052-11.1.0.9584</vt:lpwstr>
  </property>
</Properties>
</file>