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5"/>
  </p:notesMasterIdLst>
  <p:sldIdLst>
    <p:sldId id="288" r:id="rId3"/>
    <p:sldId id="258" r:id="rId4"/>
    <p:sldId id="317" r:id="rId5"/>
    <p:sldId id="313" r:id="rId6"/>
    <p:sldId id="334" r:id="rId7"/>
    <p:sldId id="338" r:id="rId8"/>
    <p:sldId id="339" r:id="rId9"/>
    <p:sldId id="340" r:id="rId10"/>
    <p:sldId id="341" r:id="rId11"/>
    <p:sldId id="344" r:id="rId12"/>
    <p:sldId id="335" r:id="rId13"/>
    <p:sldId id="292" r:id="rId14"/>
  </p:sldIdLst>
  <p:sldSz cx="8640763" cy="5940425"/>
  <p:notesSz cx="6834188" cy="9979025"/>
  <p:embeddedFontLst>
    <p:embeddedFont>
      <p:font typeface="华文行楷" pitchFamily="2" charset="-122"/>
      <p:regular r:id="rId16"/>
    </p:embeddedFont>
    <p:embeddedFont>
      <p:font typeface="微软雅黑" pitchFamily="34" charset="-122"/>
      <p:regular r:id="rId17"/>
      <p:bold r:id="rId18"/>
    </p:embeddedFont>
    <p:embeddedFont>
      <p:font typeface="楷体_GB2312" charset="-122"/>
      <p:regular r:id="rId19"/>
    </p:embeddedFont>
    <p:embeddedFont>
      <p:font typeface="黑体" pitchFamily="49" charset="-122"/>
      <p:regular r:id="rId20"/>
    </p:embeddedFont>
    <p:embeddedFont>
      <p:font typeface="华文细黑" pitchFamily="2" charset="-122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仿宋" pitchFamily="49" charset="-122"/>
      <p:regular r:id="rId26"/>
    </p:embeddedFont>
    <p:embeddedFont>
      <p:font typeface="华文中宋" pitchFamily="2" charset="-122"/>
      <p:regular r:id="rId27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26" autoAdjust="0"/>
    <p:restoredTop sz="94556" autoAdjust="0"/>
  </p:normalViewPr>
  <p:slideViewPr>
    <p:cSldViewPr>
      <p:cViewPr>
        <p:scale>
          <a:sx n="75" d="100"/>
          <a:sy n="75" d="100"/>
        </p:scale>
        <p:origin x="-654" y="-222"/>
      </p:cViewPr>
      <p:guideLst>
        <p:guide orient="horz" pos="1868"/>
        <p:guide pos="27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95325" y="747713"/>
            <a:ext cx="5443538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0990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48058" y="1845392"/>
            <a:ext cx="7344648" cy="12733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296115" y="3366242"/>
            <a:ext cx="6048534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682562" y="3817275"/>
            <a:ext cx="7344648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682562" y="2517807"/>
            <a:ext cx="7344648" cy="12994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3203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39238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32039" y="237894"/>
            <a:ext cx="7776687" cy="9900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32038" y="1329723"/>
            <a:ext cx="38178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32038" y="1883888"/>
            <a:ext cx="38178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395" y="1329723"/>
            <a:ext cx="38193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389395" y="1883888"/>
            <a:ext cx="38193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32044" y="236517"/>
            <a:ext cx="2842751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378299" y="236527"/>
            <a:ext cx="4830427" cy="506998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32044" y="1243093"/>
            <a:ext cx="2842751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693650" y="4158301"/>
            <a:ext cx="5184458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693650" y="530789"/>
            <a:ext cx="5184458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650" y="4649218"/>
            <a:ext cx="5184458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264553" y="178767"/>
            <a:ext cx="1944172" cy="380077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8" y="178767"/>
            <a:ext cx="5688502" cy="380077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68148" y="1724374"/>
            <a:ext cx="6804601" cy="561040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66649" y="2347294"/>
            <a:ext cx="6804601" cy="499162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530136" y="1786257"/>
            <a:ext cx="1501" cy="996946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39932" y="2970274"/>
            <a:ext cx="4422438" cy="5613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39932" y="3531577"/>
            <a:ext cx="4422438" cy="2117348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790573" y="1663870"/>
            <a:ext cx="2449710" cy="1059377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6914" y="537643"/>
            <a:ext cx="7776687" cy="732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203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238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554" y="316273"/>
            <a:ext cx="7452658" cy="114820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557" y="1456230"/>
            <a:ext cx="3655822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557" y="2169909"/>
            <a:ext cx="3655822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8" y="1456230"/>
            <a:ext cx="3673825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8" y="2169909"/>
            <a:ext cx="3673825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242698" y="3316739"/>
            <a:ext cx="0" cy="809934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330286" y="3155753"/>
            <a:ext cx="4231933" cy="7484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330286" y="3876091"/>
            <a:ext cx="4231933" cy="31807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2" y="152968"/>
            <a:ext cx="1496991" cy="10618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5180" y="616046"/>
            <a:ext cx="3020865" cy="138610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793462" y="635297"/>
            <a:ext cx="4231933" cy="46806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80" y="2002143"/>
            <a:ext cx="3020865" cy="33016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007470" y="5409640"/>
            <a:ext cx="2016178" cy="412530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110229" y="237894"/>
            <a:ext cx="1098496" cy="5068612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9" y="237894"/>
            <a:ext cx="6474056" cy="50686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628" y="353997"/>
            <a:ext cx="7453508" cy="50329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035547" y="5409640"/>
            <a:ext cx="2016178" cy="412530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32039" y="238352"/>
            <a:ext cx="7776687" cy="9900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32039" y="1386101"/>
            <a:ext cx="7776687" cy="391994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32038" y="5505897"/>
            <a:ext cx="2016178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52262" y="5505897"/>
            <a:ext cx="2736241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92547" y="5505897"/>
            <a:ext cx="2016178" cy="31718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06028" y="288773"/>
            <a:ext cx="2449716" cy="1058825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16914" y="1379462"/>
            <a:ext cx="7776687" cy="73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9" y="2197402"/>
            <a:ext cx="7776687" cy="310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2" y="5409640"/>
            <a:ext cx="2736241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00" y="-29333"/>
            <a:ext cx="8673766" cy="6032098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27349"/>
            <a:ext cx="1326117" cy="11679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082713" y="1457604"/>
            <a:ext cx="6417117" cy="95206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TW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繁黑體 Std B" pitchFamily="34" charset="-128"/>
                <a:ea typeface="Adobe 繁黑體 Std B" pitchFamily="34" charset="-128"/>
              </a:rPr>
              <a:t>陽光能源集團電子報</a:t>
            </a:r>
            <a:endParaRPr lang="zh-TW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048585" name="矩形 8"/>
          <p:cNvSpPr/>
          <p:nvPr/>
        </p:nvSpPr>
        <p:spPr>
          <a:xfrm>
            <a:off x="4567212" y="4974651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七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62" y="1"/>
            <a:ext cx="8650326" cy="5977094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2567940" y="3618230"/>
            <a:ext cx="5963285" cy="5067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集團公司“生存發展之路大討論”會議</a:t>
            </a: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報</a:t>
            </a: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道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8"/>
          <p:cNvSpPr/>
          <p:nvPr/>
        </p:nvSpPr>
        <p:spPr>
          <a:xfrm>
            <a:off x="1921510" y="4105910"/>
            <a:ext cx="6466205" cy="9220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noProof="1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8"/>
                <a:ea typeface="Adobe 繁黑體 Std B" pitchFamily="34" charset="-128"/>
              </a:rPr>
              <a:t>展陽光風采系列報道（四</a:t>
            </a:r>
            <a:r>
              <a:rPr lang="zh-TW" altLang="en-US" b="1" noProof="1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8"/>
                <a:ea typeface="Adobe 繁黑體 Std B" pitchFamily="34" charset="-128"/>
              </a:rPr>
              <a:t>）</a:t>
            </a:r>
            <a:r>
              <a:rPr lang="en-US" altLang="zh-TW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8"/>
                <a:ea typeface="Adobe 繁黑體 Std B" pitchFamily="34" charset="-128"/>
              </a:rPr>
              <a:t>——</a:t>
            </a:r>
          </a:p>
          <a:p>
            <a:pPr>
              <a:lnSpc>
                <a:spcPct val="150000"/>
              </a:lnSpc>
            </a:pP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敬業奉獻、擔當有為，用奮鬥和實幹擦亮</a:t>
            </a: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青春</a:t>
            </a: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底色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07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40763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342239" y="377188"/>
            <a:ext cx="604867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​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集團公司“生存發展之路大討論”會議報道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91795" y="849630"/>
            <a:ext cx="7979410" cy="4521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2020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24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日下午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點，陽光能源集團“生存發展之路大討論”會議在辦公樓二樓西側會議室召開。本次會議是特殊時期召開的特殊會議，會上所決定的內容對公司發展起決定性作用。集團全體中層以上管理人員參加了此次會議，會議由集團總經理主持。</a:t>
            </a: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首先，由集團總經理介紹行業現狀，並向全體參會人員提出為了集團生存和發展我們應該做到：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、我司要做占據市場份額 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30%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公司之中的強者。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、組件與晶棒、矽片呼應發展，且以組件為出海口的戰略不動搖。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、加強並夯實組件渠道優勢，群雄爭霸中占領壹席之位。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、牢記數壹數二原則，與行業先進對標。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5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、適應行業發展，在技改提升的同時小量不斷的擴產，保持技術和設備先進性。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6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、強化管理，“利潤隱藏在細節中” 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7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、加強兩級班子建設，能者上庸者下，鼓勵參加學習，提升專業知識。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8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、培養員工成為“責任商”高的人。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、戰略合作，妳中有我，我中有妳。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40763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11785" y="377190"/>
            <a:ext cx="8016875" cy="4965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隨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後，集團各單位負責人李鴻邦、羅乾、張海、馬園、趙銀梅、張躍文發言，紛紛表示將帶領員工不畏艱辛、迎難而上，立足崗位、實幹爭先，為集團公司的發展做出更大的貢獻。</a:t>
            </a: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會議最後，集團董事長做重要講話，講話圍繞如何走好生存發展之路，向全體與會人員提出四點意見：</a:t>
            </a: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壹、堅定對行業發展的信心。通過國家的統計數據、著名投資者的投資都說明光伏行業是美好的，我們要堅定對行業發展的信心。</a:t>
            </a: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二、堅定對公司發展的信心。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、公司穩居錦州市工業三強。 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、疫情期間，雲南省省長阮成發視察曲靖陽光公司。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、疫情期間，江蘇省省委書記婁勤儉視察江蘇悅陽公司。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、公司已對產品結構進行合理規劃。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5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、老產線已經完成了技術改造和升級，同時在成本窪地、政策優惠的地方進行新產能擴產。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40763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4190" y="377190"/>
            <a:ext cx="7828280" cy="4965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三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、對標先進、找差距、奮起直追。我們必須要對標先進、找差距、做到數壹數二，公司才能活下去。</a:t>
            </a: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四、從現在起、從每個人做起特別是今天參會的中層以上幹部做起、從每個人的崗位做起、從點點滴滴做起要堅定不移的按照我們指定的生存發展之路走下去。</a:t>
            </a: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董事長在講話最後提出希望：陽光能源有過輝煌，風風雨雨走到今天，過程很艱辛，我們要對行業有信心、要對公司有信心，只要大家把今天制定的公司生存發展之路理解好，我們就走上了公司二次復興之路！</a:t>
            </a: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相信全體員工將以此次大討論為新起點，按照董事長和總經理的要求，認真落實好各項工作，為集團公司的發展做出每個陽光人應有的貢獻！期待在不久的將來，當我們回首時會發現，載入公司發展史冊的不僅是公司的決定性發展戰略，還有在戰略指引下全體員工奮發有為，實幹擔當的拼搏精神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......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40763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73" y="1602060"/>
            <a:ext cx="3456384" cy="230425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86" y="1602060"/>
            <a:ext cx="3456383" cy="2304255"/>
          </a:xfrm>
          <a:prstGeom prst="rect">
            <a:avLst/>
          </a:prstGeom>
        </p:spPr>
      </p:pic>
      <p:sp>
        <p:nvSpPr>
          <p:cNvPr id="5" name="矩形 2"/>
          <p:cNvSpPr/>
          <p:nvPr/>
        </p:nvSpPr>
        <p:spPr>
          <a:xfrm>
            <a:off x="2269621" y="4264191"/>
            <a:ext cx="4055745" cy="3371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集團公司“生存發展之路大討論”會議現場</a:t>
            </a:r>
            <a:endParaRPr lang="zh-TW" altLang="en-US" sz="16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charset="-122"/>
              <a:ea typeface="华文细黑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E256"/>
            </a:gs>
            <a:gs pos="61000">
              <a:srgbClr val="52762D">
                <a:alpha val="70000"/>
                <a:lumMod val="94000"/>
              </a:srgbClr>
            </a:gs>
          </a:gsLst>
          <a:lin ang="5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68680" y="377190"/>
            <a:ext cx="64357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敬業奉獻，擔當有為，用奮鬥和實幹擦亮 </a:t>
            </a:r>
            <a:endParaRPr lang="en-US" altLang="zh-CN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53688" y="1185222"/>
            <a:ext cx="7379739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錦州青年五四獎章”是錦州市優秀青年的最高榮譽，表彰在新時代中國特色社會主義建設中湧現出的青年典型。經過層層選拔，晶體公司切片維修班長郭新宇從眾多參賽青年中脫穎而出排名第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15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名，榮獲錦州市青年五四獎章提名獎，向錦城人民展現出陽光青年開拓創新、銳意進取的奮鬥姿態。下面就讓我們走近郭新宇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......</a:t>
            </a:r>
          </a:p>
          <a:p>
            <a:pPr>
              <a:lnSpc>
                <a:spcPct val="200000"/>
              </a:lnSpc>
            </a:pP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郭新宇，現任晶體公司切片車間維修班長，工作中履職盡責、敬業奉獻，他所帶領的維修團隊曾獲集團“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2016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年度先進集體”、“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2017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年度先進集體”、“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2018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年度青年先鋒崗”、“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年度先進集體”榮譽稱號。</a:t>
            </a:r>
          </a:p>
        </p:txBody>
      </p:sp>
      <p:sp>
        <p:nvSpPr>
          <p:cNvPr id="6" name="矩形 5"/>
          <p:cNvSpPr/>
          <p:nvPr/>
        </p:nvSpPr>
        <p:spPr>
          <a:xfrm>
            <a:off x="4824730" y="848360"/>
            <a:ext cx="3408045" cy="306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——</a:t>
            </a:r>
            <a:r>
              <a:rPr lang="zh-TW" altLang="en-US" sz="1400" b="1" dirty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錦州青年五四獎章提名獎先進事跡</a:t>
            </a:r>
            <a:endParaRPr lang="zh-CN" altLang="en-US" sz="1400" dirty="0">
              <a:solidFill>
                <a:srgbClr val="0070C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 rot="21060000">
            <a:off x="6116955" y="241935"/>
            <a:ext cx="1821815" cy="4603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92D050"/>
                </a:solidFill>
                <a:effectLst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青</a:t>
            </a:r>
            <a:r>
              <a:rPr lang="zh-CN" altLang="en-US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春</a:t>
            </a:r>
            <a:r>
              <a:rPr lang="zh-CN" altLang="en-US" sz="2400" b="1" dirty="0" smtClean="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effectLst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底</a:t>
            </a:r>
            <a:r>
              <a:rPr lang="zh-CN" alt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色</a:t>
            </a:r>
          </a:p>
        </p:txBody>
      </p:sp>
      <p:pic>
        <p:nvPicPr>
          <p:cNvPr id="9" name="图片 8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展陽光風采系列報道（四）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46430" y="476885"/>
            <a:ext cx="772985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壹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、積極向上、不斷進取，做有理想有本領的好青工</a:t>
            </a:r>
            <a:r>
              <a:rPr lang="zh-TW" altLang="en-US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TW" sz="16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郭新宇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有著青年人的朝氣和勇氣，有著陽光人的鉆勁兒和韌勁兒，他不斷提升理論水平，積極參與公司各項黨團活動，用新思想武裝自己，做新時代的優秀青工；他不斷提高自身業務能力，通過查閱資料上網學習等方式學習操作流程，並積極向老員工請教，用不懈和努力書寫著平凡之美。短短三個月就掌握了切片各工序的維修技法。郭新宇對自己要求很高，他不停步於日常操作，在原有基礎上，積極學習全產業鏈設備維修的相關知識。不到壹年，便熟練掌握了切片車間包括開斷、切方、切片、清洗、檢片等五道工序的維修技能</a:t>
            </a: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展陽光風采系列報道（四）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735330" y="202565"/>
            <a:ext cx="7623810" cy="4435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二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、註重管理、人盡其才，做有思想善管理的好班長。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作為班長，郭新宇倡導“人崗相適、人崗相宜”。在他的用人機制管理下，短短兩年維修班組便成為了壹支無短板無弱點的王牌之師。工作中善於觀察思考，提出避免重復故障的維修理念，有效調動組員積極性，實現與其他崗位的聯動互動，從源頭避免了重復維修導致的資源浪費，累計為公司節約維修成本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700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萬元。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三、敬業奉獻、履職盡責，做有責任有擔當的好員工。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月份，郭新宇帶領組員出色完成了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37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臺新設備的安裝工作、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3000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余米電源電纜鋪設工作和切片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81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臺切方設備的拆卸、封存、改造工作，為晶體公司實現大幹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90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天目標奠定了良好基礎。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0" name="图片 9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展陽光風采系列報道（四）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53720" y="568325"/>
            <a:ext cx="7579995" cy="988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作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為壹名年輕的班長，郭新宇有理想有擔當有作為，未來的工作中，他將帶領班組成員拼搏奉獻、銳意進取，用奮鬥和實幹譜寫最美的青春樂章。</a:t>
            </a: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展陽光風采系列報道（四）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0637" y="4639772"/>
            <a:ext cx="10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日常工作</a:t>
            </a:r>
            <a:endParaRPr lang="zh-CN" altLang="en-US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940" y="809972"/>
            <a:ext cx="5616624" cy="3634968"/>
          </a:xfrm>
          <a:prstGeom prst="rect">
            <a:avLst/>
          </a:prstGeom>
        </p:spPr>
      </p:pic>
      <p:pic>
        <p:nvPicPr>
          <p:cNvPr id="7" name="图片 6" descr="t01d9f200dfefd63e6b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展陽光風采系列報道（四）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600" y="-8800"/>
            <a:ext cx="8667165" cy="596096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253156" y="4980794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2020-4-26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十七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电子报第十七期</Template>
  <TotalTime>87</TotalTime>
  <Words>1821</Words>
  <Application>Microsoft Office PowerPoint</Application>
  <PresentationFormat>自定义</PresentationFormat>
  <Paragraphs>49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5" baseType="lpstr">
      <vt:lpstr>Arial</vt:lpstr>
      <vt:lpstr>宋体</vt:lpstr>
      <vt:lpstr>华文行楷</vt:lpstr>
      <vt:lpstr>微软雅黑</vt:lpstr>
      <vt:lpstr>楷体_GB2312</vt:lpstr>
      <vt:lpstr>黑体</vt:lpstr>
      <vt:lpstr>华文细黑</vt:lpstr>
      <vt:lpstr>Calibri</vt:lpstr>
      <vt:lpstr>仿宋</vt:lpstr>
      <vt:lpstr>华文中宋</vt:lpstr>
      <vt:lpstr>Adobe 繁黑體 Std B</vt:lpstr>
      <vt:lpstr>电子报第十七期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2</cp:revision>
  <dcterms:created xsi:type="dcterms:W3CDTF">2020-04-30T06:03:58Z</dcterms:created>
  <dcterms:modified xsi:type="dcterms:W3CDTF">2020-04-30T07:31:06Z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