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1"/>
  </p:notesMasterIdLst>
  <p:handoutMasterIdLst>
    <p:handoutMasterId r:id="rId12"/>
  </p:handoutMasterIdLst>
  <p:sldIdLst>
    <p:sldId id="607" r:id="rId2"/>
    <p:sldId id="924" r:id="rId3"/>
    <p:sldId id="1008" r:id="rId4"/>
    <p:sldId id="1016" r:id="rId5"/>
    <p:sldId id="1019" r:id="rId6"/>
    <p:sldId id="1017" r:id="rId7"/>
    <p:sldId id="1018" r:id="rId8"/>
    <p:sldId id="1022" r:id="rId9"/>
    <p:sldId id="1015" r:id="rId10"/>
  </p:sldIdLst>
  <p:sldSz cx="9144000" cy="5143500" type="screen16x9"/>
  <p:notesSz cx="6858000" cy="9144000"/>
  <p:embeddedFontLst>
    <p:embeddedFont>
      <p:font typeface="微软雅黑" panose="020B0503020204020204" pitchFamily="34" charset="-122"/>
      <p:regular r:id="rId13"/>
      <p:bold r:id="rId14"/>
    </p:embeddedFont>
    <p:embeddedFont>
      <p:font typeface="华文中宋" panose="02010600040101010101" pitchFamily="2" charset="-122"/>
      <p:regular r:id="rId15"/>
    </p:embeddedFont>
    <p:embeddedFont>
      <p:font typeface="仿宋_GB2312" panose="02010609030101010101" pitchFamily="49" charset="-122"/>
      <p:regular r:id="rId16"/>
    </p:embeddedFont>
    <p:embeddedFont>
      <p:font typeface="华文行楷" panose="02010800040101010101" pitchFamily="2" charset="-122"/>
      <p:regular r:id="rId17"/>
    </p:embeddedFont>
    <p:embeddedFont>
      <p:font typeface="Calibri" panose="020F0502020204030204" pitchFamily="34" charset="0"/>
      <p:regular r:id="rId18"/>
      <p:bold r:id="rId19"/>
      <p:italic r:id="rId20"/>
      <p:boldItalic r:id="rId21"/>
    </p:embeddedFont>
  </p:embeddedFontLst>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279" autoAdjust="0"/>
    <p:restoredTop sz="94660"/>
  </p:normalViewPr>
  <p:slideViewPr>
    <p:cSldViewPr>
      <p:cViewPr>
        <p:scale>
          <a:sx n="75" d="100"/>
          <a:sy n="75" d="100"/>
        </p:scale>
        <p:origin x="-756" y="-432"/>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88" d="100"/>
          <a:sy n="88" d="100"/>
        </p:scale>
        <p:origin x="2664" y="19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53CA128-D613-5849-832A-49AC0370BFA9}" type="datetimeFigureOut">
              <a:rPr kumimoji="1" lang="zh-CN" altLang="en-US" smtClean="0"/>
              <a:t>2019-8-12</a:t>
            </a:fld>
            <a:endParaRPr kumimoji="1"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DAB4D8E-2775-9046-BC25-AF8B9B233FD3}" type="slidenum">
              <a:rPr kumimoji="1" lang="zh-CN" altLang="en-US" smtClean="0"/>
              <a:t>‹#›</a:t>
            </a:fld>
            <a:endParaRPr kumimoji="1" lang="zh-CN" altLang="en-US"/>
          </a:p>
        </p:txBody>
      </p:sp>
    </p:spTree>
    <p:extLst>
      <p:ext uri="{BB962C8B-B14F-4D97-AF65-F5344CB8AC3E}">
        <p14:creationId xmlns:p14="http://schemas.microsoft.com/office/powerpoint/2010/main" val="8650025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t>2019-8-12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t>‹#›</a:t>
            </a:fld>
            <a:endParaRPr lang="zh-CN" altLang="en-US"/>
          </a:p>
        </p:txBody>
      </p:sp>
    </p:spTree>
    <p:extLst>
      <p:ext uri="{BB962C8B-B14F-4D97-AF65-F5344CB8AC3E}">
        <p14:creationId xmlns:p14="http://schemas.microsoft.com/office/powerpoint/2010/main" val="17774257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2565" algn="l" defTabSz="914400" rtl="0" eaLnBrk="1" latinLnBrk="0" hangingPunct="1">
      <a:defRPr sz="1200" kern="1200">
        <a:solidFill>
          <a:schemeClr val="tx1"/>
        </a:solidFill>
        <a:latin typeface="+mn-lt"/>
        <a:ea typeface="+mn-ea"/>
        <a:cs typeface="+mn-cs"/>
      </a:defRPr>
    </a:lvl7pPr>
    <a:lvl8pPr marL="3199765" algn="l" defTabSz="914400" rtl="0" eaLnBrk="1" latinLnBrk="0" hangingPunct="1">
      <a:defRPr sz="1200" kern="1200">
        <a:solidFill>
          <a:schemeClr val="tx1"/>
        </a:solidFill>
        <a:latin typeface="+mn-lt"/>
        <a:ea typeface="+mn-ea"/>
        <a:cs typeface="+mn-cs"/>
      </a:defRPr>
    </a:lvl8pPr>
    <a:lvl9pPr marL="3656965"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9</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t>2019-8-12</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lstStyle>
            <a:lvl1pPr eaLnBrk="1" hangingPunct="1">
              <a:defRPr smtClean="0"/>
            </a:lvl1pPr>
          </a:lstStyle>
          <a:p>
            <a:pPr>
              <a:defRPr/>
            </a:pPr>
            <a:fld id="{4AAA05D2-2F82-4D1D-9A69-4CC173608BCF}" type="slidenum">
              <a:rPr lang="zh-CN" altLang="en-US"/>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t>2019-8-12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t>‹#›</a:t>
            </a:fld>
            <a:endParaRPr lang="zh-CN" altLang="en-US"/>
          </a:p>
        </p:txBody>
      </p:sp>
      <p:sp>
        <p:nvSpPr>
          <p:cNvPr id="14" name="文本框 37"/>
          <p:cNvSpPr txBox="1"/>
          <p:nvPr userDrawn="1"/>
        </p:nvSpPr>
        <p:spPr>
          <a:xfrm>
            <a:off x="899592" y="239588"/>
            <a:ext cx="1271969" cy="312819"/>
          </a:xfrm>
          <a:prstGeom prst="rect">
            <a:avLst/>
          </a:prstGeom>
          <a:noFill/>
        </p:spPr>
        <p:txBody>
          <a:bodyPr wrap="none" lIns="96434" tIns="48217" rIns="96434" bIns="48217" rtlCol="0">
            <a:spAutoFit/>
          </a:bodyPr>
          <a:lstStyle/>
          <a:p>
            <a:pPr defTabSz="964565"/>
            <a:r>
              <a:rPr lang="zh-CN" altLang="en-US" sz="1400">
                <a:solidFill>
                  <a:schemeClr val="bg2">
                    <a:lumMod val="50000"/>
                  </a:schemeClr>
                </a:solidFill>
                <a:latin typeface="微软雅黑" panose="020B0503020204020204" pitchFamily="34" charset="-122"/>
                <a:ea typeface="微软雅黑" panose="020B0503020204020204" pitchFamily="34" charset="-122"/>
                <a:cs typeface="+mn-ea"/>
                <a:sym typeface="+mn-lt"/>
              </a:rPr>
              <a:t>月度工作回顾</a:t>
            </a:r>
            <a:endParaRPr lang="zh-CN" altLang="en-US" sz="1400" dirty="0">
              <a:solidFill>
                <a:schemeClr val="bg2">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38"/>
          <p:cNvSpPr txBox="1"/>
          <p:nvPr userDrawn="1"/>
        </p:nvSpPr>
        <p:spPr>
          <a:xfrm>
            <a:off x="1059537" y="483518"/>
            <a:ext cx="928927" cy="258958"/>
          </a:xfrm>
          <a:prstGeom prst="rect">
            <a:avLst/>
          </a:prstGeom>
          <a:noFill/>
        </p:spPr>
        <p:txBody>
          <a:bodyPr wrap="none" lIns="96434" tIns="48217" rIns="96434" bIns="48217" rtlCol="0">
            <a:spAutoFit/>
          </a:bodyPr>
          <a:lstStyle/>
          <a:p>
            <a:pPr defTabSz="964565"/>
            <a:r>
              <a:rPr lang="en-US" altLang="zh-CN" sz="1050">
                <a:solidFill>
                  <a:schemeClr val="bg2">
                    <a:lumMod val="50000"/>
                  </a:schemeClr>
                </a:solidFill>
                <a:cs typeface="+mn-ea"/>
                <a:sym typeface="+mn-lt"/>
              </a:rPr>
              <a:t>Job Overview</a:t>
            </a:r>
            <a:endParaRPr lang="zh-CN" altLang="en-US" sz="1050" dirty="0">
              <a:solidFill>
                <a:schemeClr val="bg2">
                  <a:lumMod val="50000"/>
                </a:schemeClr>
              </a:solidFill>
              <a:cs typeface="+mn-ea"/>
              <a:sym typeface="+mn-lt"/>
            </a:endParaRPr>
          </a:p>
        </p:txBody>
      </p:sp>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3298" y="211738"/>
            <a:ext cx="746294" cy="53073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t>2019-8-12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t>‹#›</a:t>
            </a:fld>
            <a:endParaRPr lang="zh-CN" altLang="en-US"/>
          </a:p>
        </p:txBody>
      </p:sp>
      <p:sp>
        <p:nvSpPr>
          <p:cNvPr id="9" name="文本框 37"/>
          <p:cNvSpPr txBox="1"/>
          <p:nvPr userDrawn="1"/>
        </p:nvSpPr>
        <p:spPr>
          <a:xfrm>
            <a:off x="899592" y="239588"/>
            <a:ext cx="1271969" cy="312819"/>
          </a:xfrm>
          <a:prstGeom prst="rect">
            <a:avLst/>
          </a:prstGeom>
          <a:noFill/>
        </p:spPr>
        <p:txBody>
          <a:bodyPr wrap="none" lIns="96434" tIns="48217" rIns="96434" bIns="48217" rtlCol="0">
            <a:spAutoFit/>
          </a:bodyPr>
          <a:lstStyle/>
          <a:p>
            <a:pPr defTabSz="964565"/>
            <a:r>
              <a:rPr lang="zh-CN" altLang="en-US" sz="1400" dirty="0">
                <a:solidFill>
                  <a:schemeClr val="bg2">
                    <a:lumMod val="50000"/>
                  </a:schemeClr>
                </a:solidFill>
                <a:latin typeface="微软雅黑" panose="020B0503020204020204" pitchFamily="34" charset="-122"/>
                <a:ea typeface="微软雅黑" panose="020B0503020204020204" pitchFamily="34" charset="-122"/>
                <a:cs typeface="+mn-ea"/>
                <a:sym typeface="+mn-lt"/>
              </a:rPr>
              <a:t>工作完成情况</a:t>
            </a:r>
          </a:p>
        </p:txBody>
      </p:sp>
      <p:sp>
        <p:nvSpPr>
          <p:cNvPr id="10" name="文本框 38"/>
          <p:cNvSpPr txBox="1"/>
          <p:nvPr userDrawn="1"/>
        </p:nvSpPr>
        <p:spPr>
          <a:xfrm>
            <a:off x="999235" y="483518"/>
            <a:ext cx="1124493" cy="258958"/>
          </a:xfrm>
          <a:prstGeom prst="rect">
            <a:avLst/>
          </a:prstGeom>
          <a:noFill/>
        </p:spPr>
        <p:txBody>
          <a:bodyPr wrap="none" lIns="96434" tIns="48217" rIns="96434" bIns="48217" rtlCol="0">
            <a:spAutoFit/>
          </a:bodyPr>
          <a:lstStyle/>
          <a:p>
            <a:pPr defTabSz="964565"/>
            <a:r>
              <a:rPr lang="en-US" altLang="zh-CN" sz="1050">
                <a:solidFill>
                  <a:schemeClr val="bg2">
                    <a:lumMod val="50000"/>
                  </a:schemeClr>
                </a:solidFill>
                <a:cs typeface="+mn-ea"/>
                <a:sym typeface="+mn-lt"/>
              </a:rPr>
              <a:t>Work Completed</a:t>
            </a:r>
            <a:endParaRPr lang="zh-CN" altLang="en-US" sz="1050" dirty="0">
              <a:solidFill>
                <a:schemeClr val="bg2">
                  <a:lumMod val="50000"/>
                </a:schemeClr>
              </a:solidFill>
              <a:cs typeface="+mn-ea"/>
              <a:sym typeface="+mn-lt"/>
            </a:endParaRPr>
          </a:p>
        </p:txBody>
      </p:sp>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3298" y="211738"/>
            <a:ext cx="746294" cy="53073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t>2019-8-12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t>‹#›</a:t>
            </a:fld>
            <a:endParaRPr lang="zh-CN" altLang="en-US"/>
          </a:p>
        </p:txBody>
      </p:sp>
      <p:sp>
        <p:nvSpPr>
          <p:cNvPr id="9" name="文本框 37"/>
          <p:cNvSpPr txBox="1"/>
          <p:nvPr userDrawn="1"/>
        </p:nvSpPr>
        <p:spPr>
          <a:xfrm>
            <a:off x="899592" y="239588"/>
            <a:ext cx="1271969" cy="312819"/>
          </a:xfrm>
          <a:prstGeom prst="rect">
            <a:avLst/>
          </a:prstGeom>
          <a:noFill/>
        </p:spPr>
        <p:txBody>
          <a:bodyPr wrap="none" lIns="96434" tIns="48217" rIns="96434" bIns="48217" rtlCol="0">
            <a:spAutoFit/>
          </a:bodyPr>
          <a:lstStyle/>
          <a:p>
            <a:pPr defTabSz="964565"/>
            <a:r>
              <a:rPr lang="zh-CN" altLang="en-US" sz="1400" dirty="0">
                <a:solidFill>
                  <a:schemeClr val="bg2">
                    <a:lumMod val="50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10" name="文本框 38"/>
          <p:cNvSpPr txBox="1"/>
          <p:nvPr userDrawn="1"/>
        </p:nvSpPr>
        <p:spPr>
          <a:xfrm>
            <a:off x="971600" y="483518"/>
            <a:ext cx="1026711" cy="258958"/>
          </a:xfrm>
          <a:prstGeom prst="rect">
            <a:avLst/>
          </a:prstGeom>
          <a:noFill/>
        </p:spPr>
        <p:txBody>
          <a:bodyPr wrap="none" lIns="96434" tIns="48217" rIns="96434" bIns="48217" rtlCol="0">
            <a:spAutoFit/>
          </a:bodyPr>
          <a:lstStyle/>
          <a:p>
            <a:pPr defTabSz="964565"/>
            <a:r>
              <a:rPr lang="en-US" altLang="zh-CN" sz="1050">
                <a:solidFill>
                  <a:schemeClr val="bg2">
                    <a:lumMod val="50000"/>
                  </a:schemeClr>
                </a:solidFill>
                <a:cs typeface="+mn-ea"/>
                <a:sym typeface="+mn-lt"/>
              </a:rPr>
              <a:t>Excellent Cases</a:t>
            </a:r>
            <a:endParaRPr lang="zh-CN" altLang="en-US" sz="1050" dirty="0">
              <a:solidFill>
                <a:schemeClr val="bg2">
                  <a:lumMod val="50000"/>
                </a:schemeClr>
              </a:solidFill>
              <a:cs typeface="+mn-ea"/>
              <a:sym typeface="+mn-lt"/>
            </a:endParaRPr>
          </a:p>
        </p:txBody>
      </p:sp>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3298" y="211738"/>
            <a:ext cx="746294" cy="53073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t>2019-8-12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t>‹#›</a:t>
            </a:fld>
            <a:endParaRPr lang="zh-CN" altLang="en-US"/>
          </a:p>
        </p:txBody>
      </p:sp>
      <p:sp>
        <p:nvSpPr>
          <p:cNvPr id="9" name="文本框 37"/>
          <p:cNvSpPr txBox="1"/>
          <p:nvPr userDrawn="1"/>
        </p:nvSpPr>
        <p:spPr>
          <a:xfrm>
            <a:off x="899592" y="239588"/>
            <a:ext cx="1271969" cy="312819"/>
          </a:xfrm>
          <a:prstGeom prst="rect">
            <a:avLst/>
          </a:prstGeom>
          <a:noFill/>
        </p:spPr>
        <p:txBody>
          <a:bodyPr wrap="none" lIns="96434" tIns="48217" rIns="96434" bIns="48217" rtlCol="0">
            <a:spAutoFit/>
          </a:bodyPr>
          <a:lstStyle/>
          <a:p>
            <a:pPr defTabSz="964565"/>
            <a:r>
              <a:rPr lang="zh-CN" altLang="en-US" sz="1400" dirty="0">
                <a:solidFill>
                  <a:schemeClr val="bg2">
                    <a:lumMod val="50000"/>
                  </a:schemeClr>
                </a:solidFill>
                <a:latin typeface="微软雅黑" panose="020B0503020204020204" pitchFamily="34" charset="-122"/>
                <a:ea typeface="微软雅黑" panose="020B0503020204020204" pitchFamily="34" charset="-122"/>
                <a:cs typeface="+mn-ea"/>
                <a:sym typeface="+mn-lt"/>
              </a:rPr>
              <a:t>下月工作计划</a:t>
            </a:r>
          </a:p>
        </p:txBody>
      </p:sp>
      <p:sp>
        <p:nvSpPr>
          <p:cNvPr id="10" name="文本框 38"/>
          <p:cNvSpPr txBox="1"/>
          <p:nvPr userDrawn="1"/>
        </p:nvSpPr>
        <p:spPr>
          <a:xfrm>
            <a:off x="1059537" y="483518"/>
            <a:ext cx="928927" cy="258958"/>
          </a:xfrm>
          <a:prstGeom prst="rect">
            <a:avLst/>
          </a:prstGeom>
          <a:noFill/>
        </p:spPr>
        <p:txBody>
          <a:bodyPr wrap="none" lIns="96434" tIns="48217" rIns="96434" bIns="48217" rtlCol="0">
            <a:spAutoFit/>
          </a:bodyPr>
          <a:lstStyle/>
          <a:p>
            <a:pPr defTabSz="964565"/>
            <a:r>
              <a:rPr lang="en-US" altLang="zh-CN" sz="1050" dirty="0">
                <a:solidFill>
                  <a:schemeClr val="bg2">
                    <a:lumMod val="50000"/>
                  </a:schemeClr>
                </a:solidFill>
                <a:cs typeface="+mn-ea"/>
                <a:sym typeface="+mn-lt"/>
              </a:rPr>
              <a:t>Working Plan</a:t>
            </a:r>
            <a:endParaRPr lang="zh-CN" altLang="en-US" sz="1050" dirty="0">
              <a:solidFill>
                <a:schemeClr val="bg2">
                  <a:lumMod val="50000"/>
                </a:schemeClr>
              </a:solidFill>
              <a:cs typeface="+mn-ea"/>
              <a:sym typeface="+mn-lt"/>
            </a:endParaRPr>
          </a:p>
        </p:txBody>
      </p:sp>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3298" y="211738"/>
            <a:ext cx="746294" cy="53073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t>2019-8-12</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t>2019-8-12</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t>‹#›</a:t>
            </a:fld>
            <a:endParaRPr lang="zh-CN" altLang="en-US"/>
          </a:p>
        </p:txBody>
      </p:sp>
      <p:pic>
        <p:nvPicPr>
          <p:cNvPr id="7" name="图片 6"/>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0" y="2278"/>
            <a:ext cx="9304476" cy="5233768"/>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9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293464" cy="5143500"/>
          </a:xfrm>
          <a:prstGeom prst="rect">
            <a:avLst/>
          </a:prstGeom>
        </p:spPr>
      </p:pic>
      <p:sp>
        <p:nvSpPr>
          <p:cNvPr id="27" name="TextBox 26"/>
          <p:cNvSpPr txBox="1"/>
          <p:nvPr/>
        </p:nvSpPr>
        <p:spPr>
          <a:xfrm>
            <a:off x="1161451" y="2080730"/>
            <a:ext cx="184731" cy="707886"/>
          </a:xfrm>
          <a:prstGeom prst="rect">
            <a:avLst/>
          </a:prstGeom>
          <a:noFill/>
        </p:spPr>
        <p:txBody>
          <a:bodyPr wrap="none" rtlCol="0">
            <a:spAutoFit/>
          </a:bodyPr>
          <a:lstStyle/>
          <a:p>
            <a:endParaRPr lang="zh-CN" altLang="en-US" sz="4000" b="1" dirty="0">
              <a:solidFill>
                <a:schemeClr val="accent1">
                  <a:lumMod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3" name="TextBox 32"/>
          <p:cNvSpPr txBox="1"/>
          <p:nvPr/>
        </p:nvSpPr>
        <p:spPr>
          <a:xfrm>
            <a:off x="4530267" y="2858122"/>
            <a:ext cx="184730" cy="400110"/>
          </a:xfrm>
          <a:prstGeom prst="rect">
            <a:avLst/>
          </a:prstGeom>
          <a:noFill/>
        </p:spPr>
        <p:txBody>
          <a:bodyPr wrap="none" rtlCol="0">
            <a:spAutoFit/>
          </a:bodyPr>
          <a:lstStyle/>
          <a:p>
            <a:pPr algn="ctr" eaLnBrk="1" hangingPunct="1">
              <a:buFont typeface="Arial" panose="020B0604020202020204" pitchFamily="34" charset="0"/>
              <a:buNone/>
            </a:pPr>
            <a:endParaRPr lang="zh-CN" altLang="en-US" sz="2000" dirty="0">
              <a:solidFill>
                <a:schemeClr val="accent1">
                  <a:lumMod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3" name="TextBox 12"/>
          <p:cNvSpPr txBox="1"/>
          <p:nvPr/>
        </p:nvSpPr>
        <p:spPr>
          <a:xfrm>
            <a:off x="3496362" y="913680"/>
            <a:ext cx="184731" cy="1200329"/>
          </a:xfrm>
          <a:prstGeom prst="rect">
            <a:avLst/>
          </a:prstGeom>
          <a:noFill/>
        </p:spPr>
        <p:txBody>
          <a:bodyPr wrap="none" rtlCol="0">
            <a:spAutoFit/>
          </a:bodyPr>
          <a:lstStyle/>
          <a:p>
            <a:endParaRPr lang="zh-CN" altLang="en-US" sz="7200" spc="-300" dirty="0">
              <a:solidFill>
                <a:schemeClr val="accent1">
                  <a:lumMod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 name="TextBox 33"/>
          <p:cNvSpPr txBox="1"/>
          <p:nvPr/>
        </p:nvSpPr>
        <p:spPr>
          <a:xfrm>
            <a:off x="3087265" y="3339139"/>
            <a:ext cx="3031599" cy="276999"/>
          </a:xfrm>
          <a:prstGeom prst="rect">
            <a:avLst/>
          </a:prstGeom>
          <a:noFill/>
        </p:spPr>
        <p:txBody>
          <a:bodyPr wrap="square" rtlCol="0">
            <a:spAutoFit/>
          </a:bodyPr>
          <a:lstStyle/>
          <a:p>
            <a:endParaRPr lang="zh-CN" altLang="en-US" sz="1200" dirty="0">
              <a:solidFill>
                <a:schemeClr val="accent1">
                  <a:lumMod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22598" y="1624096"/>
            <a:ext cx="611748" cy="605751"/>
          </a:xfrm>
          <a:prstGeom prst="rect">
            <a:avLst/>
          </a:prstGeom>
        </p:spPr>
      </p:pic>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47821" y="861933"/>
            <a:ext cx="1833364" cy="1303824"/>
          </a:xfrm>
          <a:prstGeom prst="rect">
            <a:avLst/>
          </a:prstGeom>
        </p:spPr>
      </p:pic>
      <p:sp>
        <p:nvSpPr>
          <p:cNvPr id="11" name="矩形 10"/>
          <p:cNvSpPr/>
          <p:nvPr/>
        </p:nvSpPr>
        <p:spPr>
          <a:xfrm>
            <a:off x="1438161" y="1619065"/>
            <a:ext cx="6417141" cy="923330"/>
          </a:xfrm>
          <a:prstGeom prst="rect">
            <a:avLst/>
          </a:prstGeom>
        </p:spPr>
        <p:txBody>
          <a:bodyPr wrap="none">
            <a:spAutoFit/>
          </a:bodyPr>
          <a:lstStyle/>
          <a:p>
            <a:pPr algn="ctr" fontAlgn="auto">
              <a:buFont typeface="Arial" panose="020B0604020202020204" pitchFamily="34" charset="0"/>
              <a:buNone/>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512" y="380047"/>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矩形 13"/>
          <p:cNvSpPr/>
          <p:nvPr/>
        </p:nvSpPr>
        <p:spPr>
          <a:xfrm>
            <a:off x="5429168" y="4239468"/>
            <a:ext cx="3666388" cy="584775"/>
          </a:xfrm>
          <a:prstGeom prst="rect">
            <a:avLst/>
          </a:prstGeom>
        </p:spPr>
        <p:txBody>
          <a:bodyPr wrap="none">
            <a:spAutoFit/>
          </a:bodyPr>
          <a:lstStyle/>
          <a:p>
            <a:pPr algn="ctr">
              <a:buFont typeface="Arial" panose="020B0604020202020204" pitchFamily="34" charset="0"/>
              <a:buNone/>
              <a:defRPr/>
            </a:pPr>
            <a:r>
              <a:rPr lang="en-US" altLang="zh-CN" sz="3200" b="1" noProof="1">
                <a:ln w="17780" cmpd="sng">
                  <a:solidFill>
                    <a:schemeClr val="accent1">
                      <a:tint val="3000"/>
                    </a:schemeClr>
                  </a:solidFill>
                  <a:prstDash val="solid"/>
                  <a:miter lim="800000"/>
                </a:ln>
                <a:solidFill>
                  <a:srgbClr val="00206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2019</a:t>
            </a:r>
            <a:r>
              <a:rPr lang="zh-CN" altLang="en-US" sz="3200" b="1" noProof="1">
                <a:ln w="17780" cmpd="sng">
                  <a:solidFill>
                    <a:schemeClr val="accent1">
                      <a:tint val="3000"/>
                    </a:schemeClr>
                  </a:solidFill>
                  <a:prstDash val="solid"/>
                  <a:miter lim="800000"/>
                </a:ln>
                <a:solidFill>
                  <a:srgbClr val="00206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200" b="1" noProof="1" smtClean="0">
                <a:ln w="17780" cmpd="sng">
                  <a:solidFill>
                    <a:schemeClr val="accent1">
                      <a:tint val="3000"/>
                    </a:schemeClr>
                  </a:solidFill>
                  <a:prstDash val="solid"/>
                  <a:miter lim="800000"/>
                </a:ln>
                <a:solidFill>
                  <a:srgbClr val="00206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第二十三期</a:t>
            </a:r>
            <a:endParaRPr lang="zh-CN" altLang="en-US" sz="3200" b="1" noProof="1">
              <a:ln w="17780" cmpd="sng">
                <a:solidFill>
                  <a:schemeClr val="accent1">
                    <a:tint val="3000"/>
                  </a:schemeClr>
                </a:solidFill>
                <a:prstDash val="solid"/>
                <a:miter lim="800000"/>
              </a:ln>
              <a:solidFill>
                <a:srgbClr val="00206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椭圆 30"/>
          <p:cNvSpPr/>
          <p:nvPr/>
        </p:nvSpPr>
        <p:spPr>
          <a:xfrm>
            <a:off x="469062" y="915566"/>
            <a:ext cx="3267338" cy="3267338"/>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89427" y="2950871"/>
            <a:ext cx="1426786" cy="1613956"/>
          </a:xfrm>
          <a:prstGeom prst="rect">
            <a:avLst/>
          </a:prstGeom>
        </p:spPr>
      </p:pic>
      <p:sp>
        <p:nvSpPr>
          <p:cNvPr id="37" name="文本框 36"/>
          <p:cNvSpPr txBox="1"/>
          <p:nvPr/>
        </p:nvSpPr>
        <p:spPr>
          <a:xfrm flipH="1">
            <a:off x="5336759" y="830491"/>
            <a:ext cx="2203935" cy="461665"/>
          </a:xfrm>
          <a:prstGeom prst="rect">
            <a:avLst/>
          </a:prstGeom>
          <a:noFill/>
        </p:spPr>
        <p:txBody>
          <a:bodyPr wrap="square" rtlCol="0">
            <a:spAutoFit/>
          </a:bodyPr>
          <a:lstStyle/>
          <a:p>
            <a:pPr algn="ctr"/>
            <a:endParaRPr lang="zh-CN" altLang="en-US" sz="2400" dirty="0">
              <a:solidFill>
                <a:schemeClr val="accent5">
                  <a:lumMod val="50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0661" y="3233507"/>
            <a:ext cx="2016224" cy="1869669"/>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96190" y="3764895"/>
            <a:ext cx="1099649" cy="1086912"/>
          </a:xfrm>
          <a:prstGeom prst="rect">
            <a:avLst/>
          </a:prstGeom>
        </p:spPr>
      </p:pic>
      <p:pic>
        <p:nvPicPr>
          <p:cNvPr id="10" name="图片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40709" y="1517140"/>
            <a:ext cx="2016032" cy="1433731"/>
          </a:xfrm>
          <a:prstGeom prst="rect">
            <a:avLst/>
          </a:prstGeom>
        </p:spPr>
      </p:pic>
      <p:sp>
        <p:nvSpPr>
          <p:cNvPr id="51" name="文本框 50"/>
          <p:cNvSpPr txBox="1"/>
          <p:nvPr/>
        </p:nvSpPr>
        <p:spPr>
          <a:xfrm>
            <a:off x="556777" y="368846"/>
            <a:ext cx="1991901" cy="923330"/>
          </a:xfrm>
          <a:prstGeom prst="rect">
            <a:avLst/>
          </a:prstGeom>
          <a:noFill/>
        </p:spPr>
        <p:txBody>
          <a:bodyPr wrap="square" rtlCol="0">
            <a:spAutoFit/>
          </a:bodyPr>
          <a:lstStyle/>
          <a:p>
            <a:r>
              <a:rPr lang="zh-CN" altLang="en-US" sz="5400" dirty="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目 录</a:t>
            </a:r>
          </a:p>
        </p:txBody>
      </p:sp>
      <p:sp>
        <p:nvSpPr>
          <p:cNvPr id="2" name="矩形 1"/>
          <p:cNvSpPr/>
          <p:nvPr/>
        </p:nvSpPr>
        <p:spPr>
          <a:xfrm>
            <a:off x="3352047" y="3985741"/>
            <a:ext cx="7631249" cy="645160"/>
          </a:xfrm>
          <a:prstGeom prst="rect">
            <a:avLst/>
          </a:prstGeom>
        </p:spPr>
        <p:txBody>
          <a:bodyPr wrap="square">
            <a:spAutoFit/>
            <a:scene3d>
              <a:camera prst="orthographicFront"/>
              <a:lightRig rig="threePt" dir="t"/>
            </a:scene3d>
          </a:bodyPr>
          <a:lstStyle/>
          <a:p>
            <a:r>
              <a:rPr lang="zh-CN" altLang="en-US" b="1" dirty="0">
                <a:gradFill>
                  <a:gsLst>
                    <a:gs pos="21000">
                      <a:srgbClr val="53575C"/>
                    </a:gs>
                    <a:gs pos="88000">
                      <a:srgbClr val="C5C7CA"/>
                    </a:gs>
                  </a:gsLst>
                  <a:lin ang="5400000"/>
                </a:gradFill>
                <a:effectLst/>
                <a:latin typeface="华文行楷" panose="02010800040101010101" pitchFamily="2" charset="-122"/>
                <a:ea typeface="华文行楷" panose="02010800040101010101" pitchFamily="2" charset="-122"/>
                <a:cs typeface="华文行楷" panose="02010800040101010101" pitchFamily="2" charset="-122"/>
              </a:rPr>
              <a:t>向暴雨中的前行者致敬，</a:t>
            </a:r>
          </a:p>
          <a:p>
            <a:r>
              <a:rPr lang="zh-CN" altLang="en-US" b="1" dirty="0">
                <a:gradFill>
                  <a:gsLst>
                    <a:gs pos="21000">
                      <a:srgbClr val="53575C"/>
                    </a:gs>
                    <a:gs pos="88000">
                      <a:srgbClr val="C5C7CA"/>
                    </a:gs>
                  </a:gsLst>
                  <a:lin ang="5400000"/>
                </a:gradFill>
                <a:effectLst/>
                <a:latin typeface="华文行楷" panose="02010800040101010101" pitchFamily="2" charset="-122"/>
                <a:ea typeface="华文行楷" panose="02010800040101010101" pitchFamily="2" charset="-122"/>
                <a:cs typeface="华文行楷" panose="02010800040101010101" pitchFamily="2" charset="-122"/>
              </a:rPr>
              <a:t>为阳光人的“上班精神”点赞</a:t>
            </a:r>
            <a:r>
              <a:rPr lang="en-US" altLang="zh-CN" b="1" dirty="0">
                <a:gradFill>
                  <a:gsLst>
                    <a:gs pos="21000">
                      <a:srgbClr val="53575C"/>
                    </a:gs>
                    <a:gs pos="88000">
                      <a:srgbClr val="C5C7CA"/>
                    </a:gs>
                  </a:gsLst>
                  <a:lin ang="5400000"/>
                </a:gradFill>
                <a:effectLst/>
                <a:latin typeface="华文行楷" panose="02010800040101010101" pitchFamily="2" charset="-122"/>
                <a:ea typeface="华文行楷" panose="02010800040101010101" pitchFamily="2" charset="-122"/>
                <a:cs typeface="华文行楷" panose="02010800040101010101" pitchFamily="2" charset="-122"/>
              </a:rPr>
              <a:t>--03</a:t>
            </a:r>
          </a:p>
        </p:txBody>
      </p:sp>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0557" y="1067354"/>
            <a:ext cx="2834640" cy="3206496"/>
          </a:xfrm>
          <a:prstGeom prst="rect">
            <a:avLst/>
          </a:prstGeom>
        </p:spPr>
      </p:pic>
      <p:sp>
        <p:nvSpPr>
          <p:cNvPr id="2" name="矩形 1"/>
          <p:cNvSpPr/>
          <p:nvPr/>
        </p:nvSpPr>
        <p:spPr>
          <a:xfrm>
            <a:off x="918260" y="310674"/>
            <a:ext cx="7544568" cy="461665"/>
          </a:xfrm>
          <a:prstGeom prst="rect">
            <a:avLst/>
          </a:prstGeom>
        </p:spPr>
        <p:txBody>
          <a:bodyPr wrap="square">
            <a:spAutoFit/>
            <a:scene3d>
              <a:camera prst="orthographicFront"/>
              <a:lightRig rig="threePt" dir="t"/>
            </a:scene3d>
          </a:bodyPr>
          <a:lstStyle/>
          <a:p>
            <a:r>
              <a:rPr lang="zh-CN" altLang="en-US"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行楷" panose="02010800040101010101" pitchFamily="2" charset="-122"/>
                <a:ea typeface="华文行楷" panose="02010800040101010101" pitchFamily="2" charset="-122"/>
              </a:rPr>
              <a:t>向暴雨中的前行者致敬，为阳光人的“上班精神”点赞</a:t>
            </a:r>
          </a:p>
        </p:txBody>
      </p:sp>
      <p:sp>
        <p:nvSpPr>
          <p:cNvPr id="5" name="矩形 4"/>
          <p:cNvSpPr/>
          <p:nvPr/>
        </p:nvSpPr>
        <p:spPr>
          <a:xfrm>
            <a:off x="917575" y="772160"/>
            <a:ext cx="4573270" cy="4346575"/>
          </a:xfrm>
          <a:prstGeom prst="rect">
            <a:avLst/>
          </a:prstGeom>
        </p:spPr>
        <p:txBody>
          <a:bodyPr wrap="square">
            <a:spAutoFit/>
          </a:bodyPr>
          <a:lstStyle/>
          <a:p>
            <a:pPr>
              <a:lnSpc>
                <a:spcPct val="170000"/>
              </a:lnSpc>
              <a:spcBef>
                <a:spcPts val="0"/>
              </a:spcBef>
              <a:spcAft>
                <a:spcPts val="0"/>
              </a:spcAft>
            </a:pPr>
            <a:r>
              <a:rPr lang="en-US"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en-US" altLang="zh-CN" sz="1600" b="1" dirty="0" smtClean="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zh-CN" sz="1600" b="1" dirty="0" smtClean="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近日</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来，第</a:t>
            </a:r>
            <a:r>
              <a:rPr lang="en-US"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9</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号台风“利奇马”来袭</a:t>
            </a:r>
            <a:r>
              <a:rPr lang="en-US"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全国多地受到不同程度的影响，</a:t>
            </a:r>
            <a:r>
              <a:rPr lang="en-US"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11</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日至</a:t>
            </a:r>
            <a:r>
              <a:rPr lang="en-US"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15</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日，我市将出现大范围强降雨过程。消防官兵们为维护人民安全冲在防汛防涝第一线，昨天，人民日报报道了一位苏州市消防救援支队太仓大队消防员抢险间隙坐在路边吞下</a:t>
            </a:r>
            <a:r>
              <a:rPr lang="en-US"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11</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个包子的事迹，网友们纷纷点赞：“这种明明辛苦又笑着的样子最让人心疼”“多么朴实可爱的消防员，他们自己还是个孩子呢，一定安全归来呀”</a:t>
            </a:r>
            <a:r>
              <a:rPr lang="en-US"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en-US" altLang="zh-CN" sz="1600" b="1" dirty="0" smtClean="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endPar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pic>
        <p:nvPicPr>
          <p:cNvPr id="6" name="图片 5"/>
          <p:cNvPicPr>
            <a:picLocks noChangeAspect="1"/>
          </p:cNvPicPr>
          <p:nvPr/>
        </p:nvPicPr>
        <p:blipFill>
          <a:blip r:embed="rId4"/>
          <a:stretch>
            <a:fillRect/>
          </a:stretch>
        </p:blipFill>
        <p:spPr>
          <a:xfrm>
            <a:off x="5737860" y="960755"/>
            <a:ext cx="1811020" cy="2982595"/>
          </a:xfrm>
          <a:prstGeom prst="rect">
            <a:avLst/>
          </a:prstGeom>
        </p:spPr>
      </p:pic>
      <p:sp>
        <p:nvSpPr>
          <p:cNvPr id="4" name="文本框 3"/>
          <p:cNvSpPr txBox="1"/>
          <p:nvPr/>
        </p:nvSpPr>
        <p:spPr>
          <a:xfrm>
            <a:off x="5737860" y="3943350"/>
            <a:ext cx="1866265" cy="460375"/>
          </a:xfrm>
          <a:prstGeom prst="rect">
            <a:avLst/>
          </a:prstGeom>
          <a:noFill/>
        </p:spPr>
        <p:txBody>
          <a:bodyPr wrap="none" rtlCol="0" anchor="t">
            <a:spAutoFit/>
          </a:bodyPr>
          <a:lstStyle/>
          <a:p>
            <a:r>
              <a:rPr lang="zh-CN" altLang="zh-CN" sz="1200" b="1" dirty="0" smtClean="0">
                <a:solidFill>
                  <a:schemeClr val="bg2">
                    <a:lumMod val="1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sym typeface="+mn-ea"/>
              </a:rPr>
              <a:t>记者问：</a:t>
            </a:r>
            <a:r>
              <a:rPr lang="en-US" altLang="zh-CN" sz="1200" b="1" dirty="0" smtClean="0">
                <a:solidFill>
                  <a:schemeClr val="bg2">
                    <a:lumMod val="1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sym typeface="+mn-ea"/>
              </a:rPr>
              <a:t>“</a:t>
            </a:r>
            <a:r>
              <a:rPr lang="zh-CN" altLang="zh-CN" sz="1200" b="1" dirty="0" smtClean="0">
                <a:solidFill>
                  <a:schemeClr val="bg2">
                    <a:lumMod val="1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sym typeface="+mn-ea"/>
              </a:rPr>
              <a:t>第几个了？</a:t>
            </a:r>
            <a:r>
              <a:rPr lang="en-US" altLang="zh-CN" sz="1200" b="1" dirty="0" smtClean="0">
                <a:solidFill>
                  <a:schemeClr val="bg2">
                    <a:lumMod val="1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sym typeface="+mn-ea"/>
              </a:rPr>
              <a:t>”</a:t>
            </a:r>
            <a:endParaRPr lang="zh-CN" altLang="zh-CN" sz="1200" b="1" dirty="0" smtClean="0">
              <a:solidFill>
                <a:schemeClr val="bg2">
                  <a:lumMod val="1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sym typeface="+mn-ea"/>
            </a:endParaRPr>
          </a:p>
          <a:p>
            <a:r>
              <a:rPr lang="zh-CN" altLang="zh-CN" sz="1200" b="1" dirty="0" smtClean="0">
                <a:solidFill>
                  <a:schemeClr val="bg2">
                    <a:lumMod val="1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sym typeface="+mn-ea"/>
              </a:rPr>
              <a:t>他笑着回答</a:t>
            </a:r>
            <a:r>
              <a:rPr lang="en-US" altLang="zh-CN" sz="1200" b="1" dirty="0" smtClean="0">
                <a:solidFill>
                  <a:schemeClr val="bg2">
                    <a:lumMod val="1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sym typeface="+mn-ea"/>
              </a:rPr>
              <a:t>“</a:t>
            </a:r>
            <a:r>
              <a:rPr lang="zh-CN" altLang="en-US" sz="1200" b="1" dirty="0" smtClean="0">
                <a:solidFill>
                  <a:schemeClr val="bg2">
                    <a:lumMod val="1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sym typeface="+mn-ea"/>
              </a:rPr>
              <a:t>第十一个</a:t>
            </a:r>
            <a:r>
              <a:rPr lang="en-US" altLang="zh-CN" sz="1200" b="1" dirty="0" smtClean="0">
                <a:solidFill>
                  <a:schemeClr val="bg2">
                    <a:lumMod val="1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sym typeface="+mn-ea"/>
              </a:rPr>
              <a:t>”</a:t>
            </a:r>
          </a:p>
        </p:txBody>
      </p:sp>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0557" y="1079419"/>
            <a:ext cx="2834640" cy="3206496"/>
          </a:xfrm>
          <a:prstGeom prst="rect">
            <a:avLst/>
          </a:prstGeom>
        </p:spPr>
      </p:pic>
      <p:sp>
        <p:nvSpPr>
          <p:cNvPr id="2" name="矩形 1"/>
          <p:cNvSpPr/>
          <p:nvPr/>
        </p:nvSpPr>
        <p:spPr>
          <a:xfrm>
            <a:off x="611560" y="309592"/>
            <a:ext cx="8208912" cy="3538220"/>
          </a:xfrm>
          <a:prstGeom prst="rect">
            <a:avLst/>
          </a:prstGeom>
        </p:spPr>
        <p:txBody>
          <a:bodyPr wrap="square">
            <a:spAutoFit/>
          </a:bodyPr>
          <a:lstStyle/>
          <a:p>
            <a:pPr>
              <a:lnSpc>
                <a:spcPct val="200000"/>
              </a:lnSpc>
            </a:pPr>
            <a:r>
              <a:rPr lang="en-US" altLang="zh-CN" sz="1600" b="1" dirty="0" smtClean="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    </a:t>
            </a:r>
            <a:r>
              <a:rPr lang="zh-CN" altLang="zh-CN" sz="1600" b="1" dirty="0" smtClean="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与</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消防员们相比，我们员工的工作可能没有那么危险，但暴风骤雨天气仍准时上班坚守岗位，他们更显可爱之处</a:t>
            </a:r>
            <a:r>
              <a:rPr lang="en-US"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......12</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日周一早上，雨势非但没减弱反倒增强，正值白班上班时间，大暴雨并没有阻挡各岗位上班员工的脚步，和往常一样出家门、赶班车</a:t>
            </a:r>
            <a:r>
              <a:rPr lang="zh-CN" altLang="zh-CN" sz="1600" b="1" dirty="0" smtClean="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a:t>
            </a:r>
            <a:endPar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准时到岗、开始紧张而忙碌的工作</a:t>
            </a:r>
            <a:r>
              <a:rPr lang="en-US"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很多员工在室外冒雨工作，这就需要克服雨天带来的不利影响，又要保质保量完成任务，阳光人积极奉献的工作精神值得歌颂。</a:t>
            </a:r>
          </a:p>
          <a:p>
            <a:pPr>
              <a:lnSpc>
                <a:spcPct val="200000"/>
              </a:lnSpc>
            </a:pPr>
            <a:r>
              <a:rPr lang="en-US" altLang="zh-CN" sz="1600" b="1" dirty="0" smtClean="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zh-CN" sz="1600" b="1" dirty="0" smtClean="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小</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编冒雨拍了几组照片，光线不是很好，感动于员工们的辛苦付出，有感而发。</a:t>
            </a:r>
          </a:p>
          <a:p>
            <a:pPr>
              <a:lnSpc>
                <a:spcPct val="200000"/>
              </a:lnSpc>
            </a:pPr>
            <a:r>
              <a:rPr lang="en-US" altLang="zh-CN" sz="1600" b="1" dirty="0" smtClean="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zh-CN" sz="1600" b="1" dirty="0" smtClean="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在此</a:t>
            </a:r>
            <a:r>
              <a:rPr lang="zh-CN" altLang="zh-CN" sz="1600" b="1" dirty="0">
                <a:solidFill>
                  <a:schemeClr val="tx1">
                    <a:lumMod val="10000"/>
                  </a:schemeClr>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，再次向暴雨中的前行者致敬，为阳光人的“上班精神”点赞！</a:t>
            </a:r>
          </a:p>
        </p:txBody>
      </p:sp>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0557" y="1079419"/>
            <a:ext cx="2834640" cy="3206496"/>
          </a:xfrm>
          <a:prstGeom prst="rect">
            <a:avLst/>
          </a:prstGeom>
        </p:spPr>
      </p:pic>
      <p:sp>
        <p:nvSpPr>
          <p:cNvPr id="5" name="矩形 4"/>
          <p:cNvSpPr/>
          <p:nvPr/>
        </p:nvSpPr>
        <p:spPr>
          <a:xfrm>
            <a:off x="3255579" y="4101249"/>
            <a:ext cx="2954655" cy="369332"/>
          </a:xfrm>
          <a:prstGeom prst="rect">
            <a:avLst/>
          </a:prstGeom>
        </p:spPr>
        <p:txBody>
          <a:bodyPr wrap="none">
            <a:spAutoFit/>
          </a:bodyPr>
          <a:lstStyle/>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司机保障员工安全到达单位</a:t>
            </a:r>
            <a:endParaRPr lang="zh-CN" altLang="zh-CN" b="1" dirty="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0281" y="876740"/>
            <a:ext cx="3825733" cy="2869300"/>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0032" y="891722"/>
            <a:ext cx="3805758" cy="285431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0557" y="1079419"/>
            <a:ext cx="2834640" cy="3206496"/>
          </a:xfrm>
          <a:prstGeom prst="rect">
            <a:avLst/>
          </a:prstGeom>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7704" y="641896"/>
            <a:ext cx="2664296" cy="3552394"/>
          </a:xfrm>
          <a:prstGeom prst="rect">
            <a:avLst/>
          </a:prstGeom>
        </p:spPr>
      </p:pic>
      <p:pic>
        <p:nvPicPr>
          <p:cNvPr id="4" name="图片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88024" y="627534"/>
            <a:ext cx="2675068" cy="3566756"/>
          </a:xfrm>
          <a:prstGeom prst="rect">
            <a:avLst/>
          </a:prstGeom>
        </p:spPr>
      </p:pic>
      <p:sp>
        <p:nvSpPr>
          <p:cNvPr id="5" name="Rectangle 1"/>
          <p:cNvSpPr>
            <a:spLocks noChangeArrowheads="1"/>
          </p:cNvSpPr>
          <p:nvPr/>
        </p:nvSpPr>
        <p:spPr bwMode="auto">
          <a:xfrm>
            <a:off x="3491880" y="4491735"/>
            <a:ext cx="2772054" cy="24622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1600" b="1" i="0" u="none" strike="noStrike" cap="none" normalizeH="0" baseline="0" dirty="0" smtClean="0">
                <a:ln>
                  <a:noFill/>
                </a:ln>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园区服务保障部护工挖排水沟 </a:t>
            </a:r>
          </a:p>
        </p:txBody>
      </p:sp>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0557" y="1079419"/>
            <a:ext cx="2834640" cy="3206496"/>
          </a:xfrm>
          <a:prstGeom prst="rect">
            <a:avLst/>
          </a:prstGeom>
        </p:spPr>
      </p:pic>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59657" y="534513"/>
            <a:ext cx="2808312" cy="3744417"/>
          </a:xfrm>
          <a:prstGeom prst="rect">
            <a:avLst/>
          </a:prstGeom>
        </p:spPr>
      </p:pic>
      <p:sp>
        <p:nvSpPr>
          <p:cNvPr id="6" name="矩形 5"/>
          <p:cNvSpPr/>
          <p:nvPr/>
        </p:nvSpPr>
        <p:spPr>
          <a:xfrm>
            <a:off x="4888143" y="864463"/>
            <a:ext cx="412115" cy="3415030"/>
          </a:xfrm>
          <a:prstGeom prst="rect">
            <a:avLst/>
          </a:prstGeom>
        </p:spPr>
        <p:txBody>
          <a:bodyPr wrap="none">
            <a:spAutoFit/>
          </a:bodyPr>
          <a:lstStyle/>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晶</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体</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公</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司</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叉</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车</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司</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机</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冒</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雨</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工</a:t>
            </a:r>
          </a:p>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作</a:t>
            </a:r>
            <a:endParaRPr lang="zh-CN" altLang="zh-CN" b="1" dirty="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0557" y="1079419"/>
            <a:ext cx="2834640" cy="3206496"/>
          </a:xfrm>
          <a:prstGeom prst="rect">
            <a:avLst/>
          </a:prstGeom>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5696" y="643151"/>
            <a:ext cx="2791793" cy="3363838"/>
          </a:xfrm>
          <a:prstGeom prst="rect">
            <a:avLst/>
          </a:prstGeom>
        </p:spPr>
      </p:pic>
      <p:pic>
        <p:nvPicPr>
          <p:cNvPr id="4" name="图片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88024" y="643151"/>
            <a:ext cx="2664295" cy="3363838"/>
          </a:xfrm>
          <a:prstGeom prst="rect">
            <a:avLst/>
          </a:prstGeom>
        </p:spPr>
      </p:pic>
      <p:sp>
        <p:nvSpPr>
          <p:cNvPr id="5" name="矩形 4"/>
          <p:cNvSpPr/>
          <p:nvPr/>
        </p:nvSpPr>
        <p:spPr>
          <a:xfrm>
            <a:off x="1837853" y="4285915"/>
            <a:ext cx="5455285" cy="368300"/>
          </a:xfrm>
          <a:prstGeom prst="rect">
            <a:avLst/>
          </a:prstGeom>
        </p:spPr>
        <p:txBody>
          <a:bodyPr wrap="none">
            <a:spAutoFit/>
          </a:bodyPr>
          <a:lstStyle/>
          <a:p>
            <a:pPr lvl="0" defTabSz="914400" fontAlgn="base">
              <a:spcBef>
                <a:spcPct val="0"/>
              </a:spcBef>
              <a:spcAft>
                <a:spcPct val="0"/>
              </a:spcAft>
            </a:pPr>
            <a:r>
              <a:rPr lang="zh-CN" altLang="en-US" b="1" dirty="0" smtClean="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南山电站员工冒雨挖排水沟并</a:t>
            </a:r>
            <a:r>
              <a:rPr lang="zh-CN" altLang="en-US" b="1" dirty="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查看逆变器室有无漏雨</a:t>
            </a:r>
            <a:endParaRPr lang="zh-CN" altLang="zh-CN" b="1" dirty="0">
              <a:solidFill>
                <a:schemeClr val="accent4">
                  <a:lumMod val="5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324528" cy="5143500"/>
          </a:xfrm>
          <a:prstGeom prst="rect">
            <a:avLst/>
          </a:prstGeom>
        </p:spPr>
      </p:pic>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22598" y="1624096"/>
            <a:ext cx="611748" cy="605751"/>
          </a:xfrm>
          <a:prstGeom prst="rect">
            <a:avLst/>
          </a:prstGeom>
        </p:spPr>
      </p:pic>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2539" y="3357825"/>
            <a:ext cx="1833364" cy="1303824"/>
          </a:xfrm>
          <a:prstGeom prst="rect">
            <a:avLst/>
          </a:prstGeom>
        </p:spPr>
      </p:pic>
      <p:sp>
        <p:nvSpPr>
          <p:cNvPr id="8" name="矩形 7"/>
          <p:cNvSpPr/>
          <p:nvPr/>
        </p:nvSpPr>
        <p:spPr>
          <a:xfrm>
            <a:off x="6133718" y="4336519"/>
            <a:ext cx="2292985" cy="583565"/>
          </a:xfrm>
          <a:prstGeom prst="rect">
            <a:avLst/>
          </a:prstGeom>
        </p:spPr>
        <p:txBody>
          <a:bodyPr wrap="none">
            <a:spAutoFit/>
          </a:bodyPr>
          <a:lstStyle/>
          <a:p>
            <a:pPr>
              <a:buFont typeface="Arial" panose="020B0604020202020204" pitchFamily="34" charset="0"/>
              <a:buNone/>
              <a:defRPr/>
            </a:pPr>
            <a:r>
              <a:rPr lang="en-US" altLang="zh-CN" sz="3200" b="1" noProof="1">
                <a:solidFill>
                  <a:schemeClr val="accent4">
                    <a:lumMod val="5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2019-8-12</a:t>
            </a:r>
          </a:p>
        </p:txBody>
      </p:sp>
    </p:spTree>
  </p:cSld>
  <p:clrMapOvr>
    <a:masterClrMapping/>
  </p:clrMapOvr>
  <mc:AlternateContent xmlns:mc="http://schemas.openxmlformats.org/markup-compatibility/2006" xmlns:p14="http://schemas.microsoft.com/office/powerpoint/2010/main">
    <mc:Choice Requires="p14">
      <p:transition spd="slow" advClick="0" advTm="3000">
        <p14:warp dir="in"/>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par>
                                <p:cTn id="8" presetID="1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p:tgtEl>
                                          <p:spTgt spid="3"/>
                                        </p:tgtEl>
                                        <p:attrNameLst>
                                          <p:attrName>ppt_y</p:attrName>
                                        </p:attrNameLst>
                                      </p:cBhvr>
                                      <p:tavLst>
                                        <p:tav tm="0">
                                          <p:val>
                                            <p:strVal val="#ppt_y+#ppt_h*1.125000"/>
                                          </p:val>
                                        </p:tav>
                                        <p:tav tm="100000">
                                          <p:val>
                                            <p:strVal val="#ppt_y"/>
                                          </p:val>
                                        </p:tav>
                                      </p:tavLst>
                                    </p:anim>
                                    <p:animEffect transition="in" filter="wipe(up)">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28"/>
</p:tagLst>
</file>

<file path=ppt/theme/theme1.xml><?xml version="1.0" encoding="utf-8"?>
<a:theme xmlns:a="http://schemas.openxmlformats.org/drawingml/2006/main" name="Office 主题​​">
  <a:themeElements>
    <a:clrScheme name="自定义 8">
      <a:dk1>
        <a:srgbClr val="E6E6E6"/>
      </a:dk1>
      <a:lt1>
        <a:srgbClr val="FFFFFF"/>
      </a:lt1>
      <a:dk2>
        <a:srgbClr val="EEFFFE"/>
      </a:dk2>
      <a:lt2>
        <a:srgbClr val="DBEFF9"/>
      </a:lt2>
      <a:accent1>
        <a:srgbClr val="FD79A6"/>
      </a:accent1>
      <a:accent2>
        <a:srgbClr val="F296A7"/>
      </a:accent2>
      <a:accent3>
        <a:srgbClr val="76DAFF"/>
      </a:accent3>
      <a:accent4>
        <a:srgbClr val="75D5FF"/>
      </a:accent4>
      <a:accent5>
        <a:srgbClr val="EB7189"/>
      </a:accent5>
      <a:accent6>
        <a:srgbClr val="FF9FB6"/>
      </a:accent6>
      <a:hlink>
        <a:srgbClr val="F4888E"/>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379</Words>
  <Application>Microsoft Office PowerPoint</Application>
  <PresentationFormat>全屏显示(16:9)</PresentationFormat>
  <Paragraphs>39</Paragraphs>
  <Slides>9</Slides>
  <Notes>9</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9</vt:i4>
      </vt:variant>
    </vt:vector>
  </HeadingPairs>
  <TitlesOfParts>
    <vt:vector size="18" baseType="lpstr">
      <vt:lpstr>Arial</vt:lpstr>
      <vt:lpstr>宋体</vt:lpstr>
      <vt:lpstr>微软雅黑</vt:lpstr>
      <vt:lpstr>华文中宋</vt:lpstr>
      <vt:lpstr>仿宋_GB2312</vt:lpstr>
      <vt:lpstr>DengXian</vt:lpstr>
      <vt:lpstr>华文行楷</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28</dc:title>
  <dc:creator>USER</dc:creator>
  <cp:lastModifiedBy>ydq002</cp:lastModifiedBy>
  <cp:revision>446</cp:revision>
  <dcterms:created xsi:type="dcterms:W3CDTF">2014-11-09T01:07:00Z</dcterms:created>
  <dcterms:modified xsi:type="dcterms:W3CDTF">2019-08-12T03:24:23Z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2052-11.1.0.8894</vt:lpwstr>
  </property>
</Properties>
</file>